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type="screen16x9"/>
  <p:notesSz cx="5143500" cy="9144000"/>
  <p:embeddedFontLst>
    <p:embeddedFont>
      <p:font typeface="OPPOSans-B" panose="02010601030101010101" pitchFamily="2" charset="-122"/>
      <p:regular r:id="rId20"/>
    </p:embeddedFont>
    <p:embeddedFont>
      <p:font typeface="OPPOSans-R" panose="02010601030101010101" pitchFamily="2" charset="-122"/>
      <p:regular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  <Relationship Id="rId20" Target="fonts/font1.fntdata" Type="http://schemas.openxmlformats.org/officeDocument/2006/relationships/font"/>  <Relationship Id="rId21" Target="fonts/font2.fntdata" Type="http://schemas.openxmlformats.org/officeDocument/2006/relationships/font"/>  <Relationship Id="rId22" Target="presProps.xml" Type="http://schemas.openxmlformats.org/officeDocument/2006/relationships/presProps"/>  <Relationship Id="rId23" Target="viewProps.xml" Type="http://schemas.openxmlformats.org/officeDocument/2006/relationships/viewProps"/>  <Relationship Id="rId24" Target="theme/theme1.xml" Type="http://schemas.openxmlformats.org/officeDocument/2006/relationships/theme"/>  <Relationship Id="rId25"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png"/><Relationship Id="rId102" Type="http://schemas.openxmlformats.org/officeDocument/2006/relationships/image" Target="../media/image36.png"/><Relationship Id="rId103" Type="http://schemas.openxmlformats.org/officeDocument/2006/relationships/image" Target="../media/image37.png"/><Relationship Id="rId104" Type="http://schemas.openxmlformats.org/officeDocument/2006/relationships/image" Target="../media/image38.png"/><Relationship Id="rId105" Type="http://schemas.openxmlformats.org/officeDocument/2006/relationships/image" Target="../media/image39.png"/><Relationship Id="rId106" Type="http://schemas.openxmlformats.org/officeDocument/2006/relationships/image" Target="../media/image40.png"/><Relationship Id="rId107" Type="http://schemas.openxmlformats.org/officeDocument/2006/relationships/image" Target="../media/image41.png"/><Relationship Id="rId108" Type="http://schemas.openxmlformats.org/officeDocument/2006/relationships/image" Target="../media/image42.png"/><Relationship Id="rId109" Type="http://schemas.openxmlformats.org/officeDocument/2006/relationships/image" Target="../media/image43.png"/><Relationship Id="rId1010" Type="http://schemas.openxmlformats.org/officeDocument/2006/relationships/image" Target="../media/image44.png"/><Relationship Id="rId1011" Type="http://schemas.openxmlformats.org/officeDocument/2006/relationships/image" Target="../media/image45.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90.png"/><Relationship Id="rId1002" Type="http://schemas.openxmlformats.org/officeDocument/2006/relationships/image" Target="../media/image77.png"/><Relationship Id="rId1003" Type="http://schemas.openxmlformats.org/officeDocument/2006/relationships/image" Target="../media/image20.jpeg"/><Relationship Id="rId1004" Type="http://schemas.openxmlformats.org/officeDocument/2006/relationships/image" Target="../media/image28.png"/><Relationship Id="rId1005" Type="http://schemas.openxmlformats.org/officeDocument/2006/relationships/image" Target="../media/image78.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1" Type="http://schemas.openxmlformats.org/officeDocument/2006/relationships/image" Target="../media/image30.png"/><Relationship Id="rId1102" Type="http://schemas.openxmlformats.org/officeDocument/2006/relationships/image" Target="../media/image21.jpeg"/><Relationship Id="rId1103" Type="http://schemas.openxmlformats.org/officeDocument/2006/relationships/image" Target="../media/image52.png"/><Relationship Id="rId1104" Type="http://schemas.openxmlformats.org/officeDocument/2006/relationships/image" Target="../media/image3.png"/><Relationship Id="rId1105" Type="http://schemas.openxmlformats.org/officeDocument/2006/relationships/image" Target="../media/image22.png"/><Relationship Id="rId1106" Type="http://schemas.openxmlformats.org/officeDocument/2006/relationships/image" Target="../media/image3.png"/><Relationship Id="rId1107" Type="http://schemas.openxmlformats.org/officeDocument/2006/relationships/image" Target="../media/image22.png"/><Relationship Id="rId1108" Type="http://schemas.openxmlformats.org/officeDocument/2006/relationships/image" Target="../media/image34.png"/><Relationship Id="rId1109" Type="http://schemas.openxmlformats.org/officeDocument/2006/relationships/image" Target="../media/image4.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25.png"/><Relationship Id="rId1202" Type="http://schemas.openxmlformats.org/officeDocument/2006/relationships/image" Target="../media/image24.png"/><Relationship Id="rId1203" Type="http://schemas.openxmlformats.org/officeDocument/2006/relationships/image" Target="../media/image24.png"/><Relationship Id="rId1204" Type="http://schemas.openxmlformats.org/officeDocument/2006/relationships/image" Target="../media/image23.png"/><Relationship Id="rId1205" Type="http://schemas.openxmlformats.org/officeDocument/2006/relationships/image" Target="../media/image23.png"/><Relationship Id="rId1206" Type="http://schemas.openxmlformats.org/officeDocument/2006/relationships/image" Target="../media/image23.png"/><Relationship Id="rId1207" Type="http://schemas.openxmlformats.org/officeDocument/2006/relationships/image" Target="../media/image26.png"/><Relationship Id="rId1208" Type="http://schemas.openxmlformats.org/officeDocument/2006/relationships/image" Target="../media/image27.png"/><Relationship Id="rId1209" Type="http://schemas.openxmlformats.org/officeDocument/2006/relationships/image" Target="../media/image28.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1" Type="http://schemas.openxmlformats.org/officeDocument/2006/relationships/image" Target="../media/image26.png"/><Relationship Id="rId1302" Type="http://schemas.openxmlformats.org/officeDocument/2006/relationships/image" Target="../media/image2.jpeg"/><Relationship Id="rId1303" Type="http://schemas.openxmlformats.org/officeDocument/2006/relationships/image" Target="../media/image5.png"/><Relationship Id="rId1304" Type="http://schemas.openxmlformats.org/officeDocument/2006/relationships/image" Target="../media/image30.png"/><Relationship Id="rId1305" Type="http://schemas.openxmlformats.org/officeDocument/2006/relationships/image" Target="../media/image29.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1" Type="http://schemas.openxmlformats.org/officeDocument/2006/relationships/image" Target="../media/image26.png"/><Relationship Id="rId1402" Type="http://schemas.openxmlformats.org/officeDocument/2006/relationships/image" Target="../media/image32.png"/><Relationship Id="rId1403" Type="http://schemas.openxmlformats.org/officeDocument/2006/relationships/image" Target="../media/image28.png"/><Relationship Id="rId1404" Type="http://schemas.openxmlformats.org/officeDocument/2006/relationships/image" Target="../media/image35.png"/><Relationship Id="rId1405" Type="http://schemas.openxmlformats.org/officeDocument/2006/relationships/image" Target="../media/image31.png"/><Relationship Id="rId1406" Type="http://schemas.openxmlformats.org/officeDocument/2006/relationships/image" Target="../media/image33.png"/><Relationship Id="rId1407" Type="http://schemas.openxmlformats.org/officeDocument/2006/relationships/image" Target="../media/image68.png"/><Relationship Id="rId1408" Type="http://schemas.openxmlformats.org/officeDocument/2006/relationships/image" Target="../media/image66.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1" Type="http://schemas.openxmlformats.org/officeDocument/2006/relationships/image" Target="../media/image26.png"/><Relationship Id="rId1502" Type="http://schemas.openxmlformats.org/officeDocument/2006/relationships/image" Target="../media/image32.png"/><Relationship Id="rId1503" Type="http://schemas.openxmlformats.org/officeDocument/2006/relationships/image" Target="../media/image67.png"/><Relationship Id="rId1504" Type="http://schemas.openxmlformats.org/officeDocument/2006/relationships/image" Target="../media/image70.png"/><Relationship Id="rId1505" Type="http://schemas.openxmlformats.org/officeDocument/2006/relationships/image" Target="../media/image71.png"/><Relationship Id="rId1506" Type="http://schemas.openxmlformats.org/officeDocument/2006/relationships/image" Target="../media/image56.png"/><Relationship Id="rId1507" Type="http://schemas.openxmlformats.org/officeDocument/2006/relationships/image" Target="../media/image75.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1" Type="http://schemas.openxmlformats.org/officeDocument/2006/relationships/image" Target="../media/image17.jpeg"/><Relationship Id="rId1602" Type="http://schemas.openxmlformats.org/officeDocument/2006/relationships/image" Target="../media/image52.png"/><Relationship Id="rId1603" Type="http://schemas.openxmlformats.org/officeDocument/2006/relationships/image" Target="../media/image81.png"/><Relationship Id="rId1604" Type="http://schemas.openxmlformats.org/officeDocument/2006/relationships/image" Target="../media/image30.png"/><Relationship Id="rId1605" Type="http://schemas.openxmlformats.org/officeDocument/2006/relationships/image" Target="../media/image6.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 Type="http://schemas.openxmlformats.org/officeDocument/2006/relationships/image" Target="../media/image18.jpeg"/><Relationship Id="rId1702" Type="http://schemas.openxmlformats.org/officeDocument/2006/relationships/image" Target="../media/image52.png"/><Relationship Id="rId1703" Type="http://schemas.openxmlformats.org/officeDocument/2006/relationships/image" Target="../media/image34.png"/><Relationship Id="rId1704" Type="http://schemas.openxmlformats.org/officeDocument/2006/relationships/image" Target="../media/image30.png"/><Relationship Id="rId1705" Type="http://schemas.openxmlformats.org/officeDocument/2006/relationships/image" Target="../media/image9.png"/><Relationship Id="rId1706" Type="http://schemas.openxmlformats.org/officeDocument/2006/relationships/image" Target="../media/image9.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1" Type="http://schemas.openxmlformats.org/officeDocument/2006/relationships/image" Target="../media/image1.png"/><Relationship Id="rId1802" Type="http://schemas.openxmlformats.org/officeDocument/2006/relationships/image" Target="../media/image36.png"/><Relationship Id="rId1803" Type="http://schemas.openxmlformats.org/officeDocument/2006/relationships/image" Target="../media/image86.png"/><Relationship Id="rId1804" Type="http://schemas.openxmlformats.org/officeDocument/2006/relationships/image" Target="../media/image38.png"/><Relationship Id="rId1805" Type="http://schemas.openxmlformats.org/officeDocument/2006/relationships/image" Target="../media/image82.png"/><Relationship Id="rId1806" Type="http://schemas.openxmlformats.org/officeDocument/2006/relationships/image" Target="../media/image40.png"/><Relationship Id="rId1807" Type="http://schemas.openxmlformats.org/officeDocument/2006/relationships/image" Target="../media/image41.png"/><Relationship Id="rId1808" Type="http://schemas.openxmlformats.org/officeDocument/2006/relationships/image" Target="../media/image84.png"/><Relationship Id="rId1809" Type="http://schemas.openxmlformats.org/officeDocument/2006/relationships/image" Target="../media/image85.png"/><Relationship Id="rId18010" Type="http://schemas.openxmlformats.org/officeDocument/2006/relationships/image" Target="../media/image83.png"/><Relationship Id="rId18011" Type="http://schemas.openxmlformats.org/officeDocument/2006/relationships/image" Target="../media/image45.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46.png"/><Relationship Id="rId202" Type="http://schemas.openxmlformats.org/officeDocument/2006/relationships/image" Target="../media/image47.png"/><Relationship Id="rId203" Type="http://schemas.openxmlformats.org/officeDocument/2006/relationships/image" Target="../media/image48.png"/><Relationship Id="rId204" Type="http://schemas.openxmlformats.org/officeDocument/2006/relationships/image" Target="../media/image49.png"/><Relationship Id="rId205" Type="http://schemas.openxmlformats.org/officeDocument/2006/relationships/image" Target="../media/image50.png"/><Relationship Id="rId206" Type="http://schemas.openxmlformats.org/officeDocument/2006/relationships/image" Target="../media/image51.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7.jpeg"/><Relationship Id="rId302" Type="http://schemas.openxmlformats.org/officeDocument/2006/relationships/image" Target="../media/image89.png"/><Relationship Id="rId303" Type="http://schemas.openxmlformats.org/officeDocument/2006/relationships/image" Target="../media/image52.png"/><Relationship Id="rId304" Type="http://schemas.openxmlformats.org/officeDocument/2006/relationships/image" Target="../media/image28.png"/><Relationship Id="rId305" Type="http://schemas.openxmlformats.org/officeDocument/2006/relationships/image" Target="../media/image53.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54.png"/><Relationship Id="rId402" Type="http://schemas.openxmlformats.org/officeDocument/2006/relationships/image" Target="../media/image25.png"/><Relationship Id="rId403" Type="http://schemas.openxmlformats.org/officeDocument/2006/relationships/image" Target="../media/image55.png"/><Relationship Id="rId404" Type="http://schemas.openxmlformats.org/officeDocument/2006/relationships/image" Target="../media/image56.png"/><Relationship Id="rId405" Type="http://schemas.openxmlformats.org/officeDocument/2006/relationships/image" Target="../media/image57.png"/><Relationship Id="rId406" Type="http://schemas.openxmlformats.org/officeDocument/2006/relationships/image" Target="../media/image58.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8.jpeg"/><Relationship Id="rId502" Type="http://schemas.openxmlformats.org/officeDocument/2006/relationships/image" Target="../media/image87.png"/><Relationship Id="rId503" Type="http://schemas.openxmlformats.org/officeDocument/2006/relationships/image" Target="../media/image59.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60.png"/><Relationship Id="rId602" Type="http://schemas.openxmlformats.org/officeDocument/2006/relationships/image" Target="../media/image61.png"/><Relationship Id="rId603" Type="http://schemas.openxmlformats.org/officeDocument/2006/relationships/image" Target="../media/image62.png"/><Relationship Id="rId604" Type="http://schemas.openxmlformats.org/officeDocument/2006/relationships/image" Target="../media/image63.png"/><Relationship Id="rId605" Type="http://schemas.openxmlformats.org/officeDocument/2006/relationships/image" Target="../media/image64.png"/><Relationship Id="rId606" Type="http://schemas.openxmlformats.org/officeDocument/2006/relationships/image" Target="../media/image65.png"/><Relationship Id="rId607" Type="http://schemas.openxmlformats.org/officeDocument/2006/relationships/image" Target="../media/image64.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10.jpeg"/><Relationship Id="rId702" Type="http://schemas.openxmlformats.org/officeDocument/2006/relationships/image" Target="../media/image69.png"/><Relationship Id="rId703" Type="http://schemas.openxmlformats.org/officeDocument/2006/relationships/image" Target="../media/image11.png"/><Relationship Id="rId704" Type="http://schemas.openxmlformats.org/officeDocument/2006/relationships/image" Target="../media/image12.png"/><Relationship Id="rId705" Type="http://schemas.openxmlformats.org/officeDocument/2006/relationships/image" Target="../media/image79.png"/><Relationship Id="rId706" Type="http://schemas.openxmlformats.org/officeDocument/2006/relationships/image" Target="../media/image80.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52.png"/><Relationship Id="rId802" Type="http://schemas.openxmlformats.org/officeDocument/2006/relationships/image" Target="../media/image13.jpeg"/><Relationship Id="rId803" Type="http://schemas.openxmlformats.org/officeDocument/2006/relationships/image" Target="../media/image88.png"/><Relationship Id="rId804" Type="http://schemas.openxmlformats.org/officeDocument/2006/relationships/image" Target="../media/image30.png"/><Relationship Id="rId805" Type="http://schemas.openxmlformats.org/officeDocument/2006/relationships/image" Target="../media/image53.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72.png"/><Relationship Id="rId902" Type="http://schemas.openxmlformats.org/officeDocument/2006/relationships/image" Target="../media/image73.png"/><Relationship Id="rId903" Type="http://schemas.openxmlformats.org/officeDocument/2006/relationships/image" Target="../media/image30.png"/><Relationship Id="rId907" Type="http://schemas.openxmlformats.org/officeDocument/2006/relationships/image" Target="../media/image74.png"/><Relationship Id="rId908" Type="http://schemas.openxmlformats.org/officeDocument/2006/relationships/image" Target="../media/image14.png"/><Relationship Id="rId9013" Type="http://schemas.openxmlformats.org/officeDocument/2006/relationships/image" Target="../media/image76.png"/><Relationship Id="rId9014" Type="http://schemas.openxmlformats.org/officeDocument/2006/relationships/image" Target="../media/image15.png"/><Relationship Id="rId9019" Type="http://schemas.openxmlformats.org/officeDocument/2006/relationships/image" Target="../media/image74.png"/><Relationship Id="rId9020" Type="http://schemas.openxmlformats.org/officeDocument/2006/relationships/image" Target="../media/image16.png"/><Relationship Id="rId9025" Type="http://schemas.openxmlformats.org/officeDocument/2006/relationships/image" Target="../media/image76.png"/><Relationship Id="rId902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571500" y="-419100"/>
            <a:ext cx="24980900" cy="14147800"/>
          </a:xfrm>
          <a:prstGeom prst="rect">
            <a:avLst/>
          </a:prstGeom>
        </p:spPr>
      </p:pic>
      <p:pic>
        <p:nvPicPr>
          <p:cNvPr id="102" name="image 102"/>
          <p:cNvPicPr>
            <a:picLocks noChangeAspect="1"/>
          </p:cNvPicPr>
          <p:nvPr/>
        </p:nvPicPr>
        <p:blipFill>
          <a:blip r:embed="rId102">
                </a:blip>
          <a:srcRect/>
          <a:stretch>
            <a:fillRect/>
          </a:stretch>
        </p:blipFill>
        <p:spPr>
          <a:xfrm rot="0" flipV="0" flipH="0">
            <a:off x="19939000" y="9118600"/>
            <a:ext cx="838200" cy="2590800"/>
          </a:xfrm>
          <a:prstGeom prst="rect">
            <a:avLst/>
          </a:prstGeom>
        </p:spPr>
      </p:pic>
      <p:pic>
        <p:nvPicPr>
          <p:cNvPr id="103" name="image 103"/>
          <p:cNvPicPr>
            <a:picLocks noChangeAspect="1"/>
          </p:cNvPicPr>
          <p:nvPr/>
        </p:nvPicPr>
        <p:blipFill>
          <a:blip r:embed="rId103">
            <a:alphaModFix amt="50980"/>
          </a:blip>
          <a:srcRect/>
          <a:stretch>
            <a:fillRect/>
          </a:stretch>
        </p:blipFill>
        <p:spPr>
          <a:xfrm rot="0" flipV="0" flipH="0">
            <a:off x="3454400" y="3162300"/>
            <a:ext cx="16090900" cy="5829300"/>
          </a:xfrm>
          <a:prstGeom prst="rect">
            <a:avLst/>
          </a:prstGeom>
        </p:spPr>
      </p:pic>
      <p:pic>
        <p:nvPicPr>
          <p:cNvPr id="104" name="image 104"/>
          <p:cNvPicPr>
            <a:picLocks noChangeAspect="1"/>
          </p:cNvPicPr>
          <p:nvPr/>
        </p:nvPicPr>
        <p:blipFill>
          <a:blip r:embed="rId104">
                </a:blip>
          <a:srcRect/>
          <a:stretch>
            <a:fillRect/>
          </a:stretch>
        </p:blipFill>
        <p:spPr>
          <a:xfrm rot="0" flipV="0" flipH="0">
            <a:off x="5524500" y="4965700"/>
            <a:ext cx="16383000" cy="5613400"/>
          </a:xfrm>
          <a:prstGeom prst="rect">
            <a:avLst/>
          </a:prstGeom>
        </p:spPr>
      </p:pic>
      <p:pic>
        <p:nvPicPr>
          <p:cNvPr id="105" name="image 105"/>
          <p:cNvPicPr>
            <a:picLocks noChangeAspect="1"/>
          </p:cNvPicPr>
          <p:nvPr/>
        </p:nvPicPr>
        <p:blipFill>
          <a:blip r:embed="rId105">
                </a:blip>
          <a:srcRect/>
          <a:stretch>
            <a:fillRect/>
          </a:stretch>
        </p:blipFill>
        <p:spPr>
          <a:xfrm rot="0" flipV="0" flipH="0">
            <a:off x="2463800" y="5664200"/>
            <a:ext cx="3073400" cy="3073400"/>
          </a:xfrm>
          <a:prstGeom prst="rect">
            <a:avLst/>
          </a:prstGeom>
        </p:spPr>
      </p:pic>
      <p:pic>
        <p:nvPicPr>
          <p:cNvPr id="106" name="image 106"/>
          <p:cNvPicPr>
            <a:picLocks noChangeAspect="1"/>
          </p:cNvPicPr>
          <p:nvPr/>
        </p:nvPicPr>
        <p:blipFill>
          <a:blip r:embed="rId106">
                </a:blip>
          <a:srcRect/>
          <a:stretch>
            <a:fillRect/>
          </a:stretch>
        </p:blipFill>
        <p:spPr>
          <a:xfrm rot="0" flipV="0" flipH="0">
            <a:off x="3987800" y="3695700"/>
            <a:ext cx="16383000" cy="5562600"/>
          </a:xfrm>
          <a:prstGeom prst="rect">
            <a:avLst/>
          </a:prstGeom>
        </p:spPr>
      </p:pic>
      <p:pic>
        <p:nvPicPr>
          <p:cNvPr id="107" name="image 107"/>
          <p:cNvPicPr>
            <a:picLocks noChangeAspect="1"/>
          </p:cNvPicPr>
          <p:nvPr/>
        </p:nvPicPr>
        <p:blipFill>
          <a:blip r:embed="rId107">
                </a:blip>
          <a:srcRect/>
          <a:stretch>
            <a:fillRect/>
          </a:stretch>
        </p:blipFill>
        <p:spPr>
          <a:xfrm rot="0" flipV="0" flipH="0">
            <a:off x="22783800" y="4749800"/>
            <a:ext cx="4229100" cy="4229100"/>
          </a:xfrm>
          <a:prstGeom prst="rect">
            <a:avLst/>
          </a:prstGeom>
        </p:spPr>
      </p:pic>
      <p:pic>
        <p:nvPicPr>
          <p:cNvPr id="108" name="image 108"/>
          <p:cNvPicPr>
            <a:picLocks noChangeAspect="1"/>
          </p:cNvPicPr>
          <p:nvPr/>
        </p:nvPicPr>
        <p:blipFill>
          <a:blip r:embed="rId108">
                </a:blip>
          <a:srcRect/>
          <a:stretch>
            <a:fillRect/>
          </a:stretch>
        </p:blipFill>
        <p:spPr>
          <a:xfrm rot="0" flipV="0" flipH="0">
            <a:off x="-12700" y="-25400"/>
            <a:ext cx="24409400" cy="13754100"/>
          </a:xfrm>
          <a:prstGeom prst="rect">
            <a:avLst/>
          </a:prstGeom>
        </p:spPr>
      </p:pic>
      <p:pic>
        <p:nvPicPr>
          <p:cNvPr id="109" name="image 109"/>
          <p:cNvPicPr>
            <a:picLocks noChangeAspect="1"/>
          </p:cNvPicPr>
          <p:nvPr/>
        </p:nvPicPr>
        <p:blipFill>
          <a:blip r:embed="rId109">
                </a:blip>
          <a:srcRect/>
          <a:stretch>
            <a:fillRect/>
          </a:stretch>
        </p:blipFill>
        <p:spPr>
          <a:xfrm rot="0" flipV="0" flipH="0">
            <a:off x="-406400" y="-2120900"/>
            <a:ext cx="4216400" cy="4229100"/>
          </a:xfrm>
          <a:prstGeom prst="rect">
            <a:avLst/>
          </a:prstGeom>
        </p:spPr>
      </p:pic>
      <p:pic>
        <p:nvPicPr>
          <p:cNvPr id="1010" name="image 1010"/>
          <p:cNvPicPr>
            <a:picLocks noChangeAspect="1"/>
          </p:cNvPicPr>
          <p:nvPr/>
        </p:nvPicPr>
        <p:blipFill>
          <a:blip r:embed="rId1010">
                </a:blip>
          <a:srcRect/>
          <a:stretch>
            <a:fillRect/>
          </a:stretch>
        </p:blipFill>
        <p:spPr>
          <a:xfrm rot="0" flipV="0" flipH="0">
            <a:off x="368300" y="12369800"/>
            <a:ext cx="3543300" cy="3543300"/>
          </a:xfrm>
          <a:prstGeom prst="rect">
            <a:avLst/>
          </a:prstGeom>
        </p:spPr>
      </p:pic>
      <p:pic>
        <p:nvPicPr>
          <p:cNvPr id="1011" name="image 1011"/>
          <p:cNvPicPr>
            <a:picLocks noChangeAspect="1"/>
          </p:cNvPicPr>
          <p:nvPr/>
        </p:nvPicPr>
        <p:blipFill>
          <a:blip r:embed="rId1011">
            <a:alphaModFix amt="86274"/>
          </a:blip>
          <a:srcRect/>
          <a:stretch>
            <a:fillRect/>
          </a:stretch>
        </p:blipFill>
        <p:spPr>
          <a:xfrm rot="0" flipV="0" flipH="0">
            <a:off x="8064500" y="10020300"/>
            <a:ext cx="8242300" cy="1308100"/>
          </a:xfrm>
          <a:prstGeom prst="rect">
            <a:avLst/>
          </a:prstGeom>
        </p:spPr>
      </p:pic>
      <p:sp>
        <p:nvSpPr>
          <p:cNvPr id="1012" name="Object 1012"/>
          <p:cNvSpPr txBox="1"/>
          <p:nvPr/>
        </p:nvSpPr>
        <p:spPr>
          <a:xfrm>
            <a:off x="3646497" y="5054600"/>
            <a:ext cx="17091005" cy="2070100"/>
          </a:xfrm>
          <a:prstGeom prst="rect">
            <a:avLst/>
          </a:prstGeom>
        </p:spPr>
        <p:txBody>
          <a:bodyPr vert="horz" anchor="t" rtlCol="0" anchorCtr="0">
            <a:noAutofit/>
          </a:bodyPr>
          <a:lstStyle/>
          <a:p>
            <a:pPr algn="ctr">
              <a:lnSpc>
                <a:spcPct val="123333"/>
              </a:lnSpc>
            </a:pPr>
            <a:r>
              <a:rPr sz="11000" i="0" b="0" dirty="0" smtClean="0" lang="zh-CN">
                <a:solidFill>
                  <a:srgbClr val="FFFFFF"/>
                </a:solidFill>
                <a:latin typeface="OPPOSans-B"/>
                <a:ea typeface="OPPOSans-B"/>
              </a:rPr>
              <a:t>小红书广告投放计划</a:t>
            </a:r>
            <a:endParaRPr lang="zh-CN" altLang="en-US"/>
          </a:p>
        </p:txBody>
      </p:sp>
      <p:sp>
        <p:nvSpPr>
          <p:cNvPr id="1013" name="Object 1013"/>
          <p:cNvSpPr txBox="1"/>
          <p:nvPr/>
        </p:nvSpPr>
        <p:spPr>
          <a:xfrm>
            <a:off x="4217958" y="6996939"/>
            <a:ext cx="15948082" cy="939800"/>
          </a:xfrm>
          <a:prstGeom prst="rect">
            <a:avLst/>
          </a:prstGeom>
        </p:spPr>
        <p:txBody>
          <a:bodyPr vert="horz" anchor="t" rtlCol="0" anchorCtr="0">
            <a:noAutofit/>
          </a:bodyPr>
          <a:lstStyle/>
          <a:p>
            <a:pPr algn="ctr">
              <a:lnSpc>
                <a:spcPct val="123333"/>
              </a:lnSpc>
            </a:pPr>
            <a:r>
              <a:rPr sz="5000" i="0" b="0" spc="-7" dirty="0" smtClean="0" lang="zh-CN">
                <a:solidFill>
                  <a:srgbClr val="FFFFFF"/>
                </a:solidFill>
                <a:latin typeface="OPPOSans-R"/>
                <a:ea typeface="OPPOSans-R"/>
              </a:rPr>
              <a:t>Summary of advertising research</a:t>
            </a:r>
            <a:endParaRPr lang="zh-CN" altLang="en-US"/>
          </a:p>
        </p:txBody>
      </p:sp>
      <p:sp>
        <p:nvSpPr>
          <p:cNvPr id="1014" name="Object 1014"/>
          <p:cNvSpPr txBox="1"/>
          <p:nvPr/>
        </p:nvSpPr>
        <p:spPr>
          <a:xfrm>
            <a:off x="9220352" y="10172700"/>
            <a:ext cx="5930595" cy="838200"/>
          </a:xfrm>
          <a:prstGeom prst="rect">
            <a:avLst/>
          </a:prstGeom>
        </p:spPr>
        <p:txBody>
          <a:bodyPr vert="horz" anchor="t" rtlCol="0" anchorCtr="0">
            <a:noAutofit/>
          </a:bodyPr>
          <a:lstStyle/>
          <a:p>
            <a:pPr algn="ctr">
              <a:lnSpc>
                <a:spcPct val="123333"/>
              </a:lnSpc>
            </a:pPr>
            <a:r>
              <a:rPr sz="4500" i="0" b="1" dirty="0" smtClean="0" lang="zh-CN">
                <a:solidFill>
                  <a:srgbClr val="FFFFFF"/>
                </a:solidFill>
                <a:latin typeface="OPPOSans-R"/>
                <a:ea typeface="OPPOSans-R"/>
              </a:rPr>
              <a:t>汇报人：高小定</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7EACF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508000" y="609600"/>
            <a:ext cx="8318500" cy="12509500"/>
          </a:xfrm>
          <a:prstGeom prst="rect">
            <a:avLst/>
          </a:prstGeom>
        </p:spPr>
      </p:pic>
      <p:pic>
        <p:nvPicPr>
          <p:cNvPr id="1002" name="image 1002"/>
          <p:cNvPicPr>
            <a:picLocks noChangeAspect="1"/>
          </p:cNvPicPr>
          <p:nvPr/>
        </p:nvPicPr>
        <p:blipFill>
          <a:blip r:embed="rId1002">
                </a:blip>
          <a:srcRect/>
          <a:stretch>
            <a:fillRect/>
          </a:stretch>
        </p:blipFill>
        <p:spPr>
          <a:xfrm rot="0" flipV="0" flipH="0">
            <a:off x="22961600" y="2489200"/>
            <a:ext cx="2590800" cy="2590800"/>
          </a:xfrm>
          <a:prstGeom prst="rect">
            <a:avLst/>
          </a:prstGeom>
        </p:spPr>
      </p:pic>
      <p:pic>
        <p:nvPicPr>
          <p:cNvPr id="1003" name="image 1003"/>
          <p:cNvPicPr>
            <a:picLocks noChangeAspect="1"/>
          </p:cNvPicPr>
          <p:nvPr/>
        </p:nvPicPr>
        <p:blipFill>
          <a:blip r:embed="rId1003">
                </a:blip>
          <a:srcRect/>
          <a:stretch>
            <a:fillRect/>
          </a:stretch>
        </p:blipFill>
        <p:spPr>
          <a:xfrm rot="0" flipV="0" flipH="0">
            <a:off x="8394700" y="635000"/>
            <a:ext cx="15481300" cy="12446000"/>
          </a:xfrm>
          <a:prstGeom prst="rect">
            <a:avLst/>
          </a:prstGeom>
        </p:spPr>
      </p:pic>
      <p:pic>
        <p:nvPicPr>
          <p:cNvPr id="1004" name="image 1004"/>
          <p:cNvPicPr>
            <a:picLocks noChangeAspect="1"/>
          </p:cNvPicPr>
          <p:nvPr/>
        </p:nvPicPr>
        <p:blipFill>
          <a:blip r:embed="rId1004">
                </a:blip>
          <a:srcRect/>
          <a:stretch>
            <a:fillRect/>
          </a:stretch>
        </p:blipFill>
        <p:spPr>
          <a:xfrm rot="0" flipV="0" flipH="0">
            <a:off x="19050000" y="11976100"/>
            <a:ext cx="4419600" cy="4419600"/>
          </a:xfrm>
          <a:prstGeom prst="rect">
            <a:avLst/>
          </a:prstGeom>
        </p:spPr>
      </p:pic>
      <p:pic>
        <p:nvPicPr>
          <p:cNvPr id="1005" name="image 1005"/>
          <p:cNvPicPr>
            <a:picLocks noChangeAspect="1"/>
          </p:cNvPicPr>
          <p:nvPr/>
        </p:nvPicPr>
        <p:blipFill>
          <a:blip r:embed="rId1005">
                </a:blip>
          <a:srcRect/>
          <a:stretch>
            <a:fillRect/>
          </a:stretch>
        </p:blipFill>
        <p:spPr>
          <a:xfrm rot="0" flipV="0" flipH="0">
            <a:off x="11315700" y="4127500"/>
            <a:ext cx="3149600" cy="3149600"/>
          </a:xfrm>
          <a:prstGeom prst="rect">
            <a:avLst/>
          </a:prstGeom>
        </p:spPr>
      </p:pic>
      <p:sp>
        <p:nvSpPr>
          <p:cNvPr id="1006" name="Object 1006"/>
          <p:cNvSpPr txBox="1"/>
          <p:nvPr/>
        </p:nvSpPr>
        <p:spPr>
          <a:xfrm>
            <a:off x="12928600" y="5647031"/>
            <a:ext cx="11572589" cy="2159000"/>
          </a:xfrm>
          <a:prstGeom prst="rect">
            <a:avLst/>
          </a:prstGeom>
        </p:spPr>
        <p:txBody>
          <a:bodyPr vert="horz" anchor="t" rtlCol="0" anchorCtr="0">
            <a:noAutofit/>
          </a:bodyPr>
          <a:lstStyle/>
          <a:p>
            <a:pPr algn="l">
              <a:lnSpc>
                <a:spcPct val="123333"/>
              </a:lnSpc>
            </a:pPr>
            <a:r>
              <a:rPr sz="11500" i="0" b="0" dirty="0" smtClean="0" lang="zh-CN">
                <a:solidFill>
                  <a:srgbClr val="3A404D"/>
                </a:solidFill>
                <a:latin typeface="OPPOSans-B"/>
                <a:ea typeface="OPPOSans-B"/>
              </a:rPr>
              <a:t>营销策略分析</a:t>
            </a:r>
            <a:endParaRPr lang="zh-CN" altLang="en-US"/>
          </a:p>
        </p:txBody>
      </p:sp>
      <p:sp>
        <p:nvSpPr>
          <p:cNvPr id="1007" name="Object 1007"/>
          <p:cNvSpPr txBox="1"/>
          <p:nvPr/>
        </p:nvSpPr>
        <p:spPr>
          <a:xfrm>
            <a:off x="13042900" y="7772886"/>
            <a:ext cx="11458285" cy="749300"/>
          </a:xfrm>
          <a:prstGeom prst="rect">
            <a:avLst/>
          </a:prstGeom>
        </p:spPr>
        <p:txBody>
          <a:bodyPr vert="horz" anchor="t" rtlCol="0" anchorCtr="0">
            <a:noAutofit/>
          </a:bodyPr>
          <a:lstStyle/>
          <a:p>
            <a:pPr algn="l">
              <a:lnSpc>
                <a:spcPct val="123333"/>
              </a:lnSpc>
            </a:pPr>
            <a:r>
              <a:rPr sz="4000" i="0" b="0" dirty="0" smtClean="0" lang="zh-CN">
                <a:solidFill>
                  <a:srgbClr val="3A404D"/>
                </a:solidFill>
                <a:latin typeface="OPPOSans-R"/>
                <a:ea typeface="OPPOSans-R"/>
              </a:rPr>
              <a:t>Marketing strategy analysis</a:t>
            </a:r>
            <a:endParaRPr lang="zh-CN" altLang="en-US"/>
          </a:p>
        </p:txBody>
      </p:sp>
      <p:sp>
        <p:nvSpPr>
          <p:cNvPr id="1008" name="Object 1008"/>
          <p:cNvSpPr txBox="1"/>
          <p:nvPr/>
        </p:nvSpPr>
        <p:spPr>
          <a:xfrm>
            <a:off x="12992100" y="9520415"/>
            <a:ext cx="9341724" cy="596900"/>
          </a:xfrm>
          <a:prstGeom prst="rect">
            <a:avLst/>
          </a:prstGeom>
        </p:spPr>
        <p:txBody>
          <a:bodyPr vert="horz" anchor="t" rtlCol="0" anchorCtr="0">
            <a:noAutofit/>
          </a:bodyPr>
          <a:lstStyle/>
          <a:p>
            <a:pPr algn="l">
              <a:lnSpc>
                <a:spcPct val="123333"/>
              </a:lnSpc>
            </a:pPr>
            <a:r>
              <a:rPr sz="3200" i="0" b="0" dirty="0" smtClean="0" lang="zh-CN">
                <a:solidFill>
                  <a:srgbClr val="3A404D"/>
                </a:solidFill>
                <a:latin typeface="OPPOSans-R"/>
                <a:ea typeface="OPPOSans-R"/>
              </a:rPr>
              <a:t>小红书推广方式多种多样。</a:t>
            </a:r>
            <a:endParaRPr lang="zh-CN" altLang="en-US"/>
          </a:p>
        </p:txBody>
      </p:sp>
      <p:sp>
        <p:nvSpPr>
          <p:cNvPr id="1009" name="Object 1009"/>
          <p:cNvSpPr txBox="1"/>
          <p:nvPr/>
        </p:nvSpPr>
        <p:spPr>
          <a:xfrm>
            <a:off x="12928600" y="3200983"/>
            <a:ext cx="6159500" cy="2806700"/>
          </a:xfrm>
          <a:prstGeom prst="rect">
            <a:avLst/>
          </a:prstGeom>
        </p:spPr>
        <p:txBody>
          <a:bodyPr vert="horz" anchor="t" rtlCol="0" anchorCtr="0">
            <a:noAutofit/>
          </a:bodyPr>
          <a:lstStyle/>
          <a:p>
            <a:pPr algn="l">
              <a:lnSpc>
                <a:spcPct val="102500"/>
              </a:lnSpc>
            </a:pPr>
            <a:r>
              <a:rPr sz="18000" i="0" b="0" dirty="0" smtClean="0" lang="zh-CN">
                <a:solidFill>
                  <a:srgbClr val="3A404D"/>
                </a:solidFill>
                <a:latin typeface="OPPOSans-B"/>
                <a:ea typeface="OPPOSans-B"/>
              </a:rPr>
              <a:t>03</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DE1D9"/>
        </a:solidFill>
      </p:bgPr>
    </p:bg>
    <p:spTree>
      <p:nvGrpSpPr>
        <p:cNvPr id="1" name=""/>
        <p:cNvGrpSpPr/>
        <p:nvPr/>
      </p:nvGrpSpPr>
      <p:grpSpPr>
        <a:xfrm>
          <a:off x="0" y="0"/>
          <a:ext cx="0" cy="0"/>
          <a:chOff x="0" y="0"/>
          <a:chExt cx="0" cy="0"/>
        </a:xfrm>
      </p:grpSpPr>
      <p:pic>
        <p:nvPicPr>
          <p:cNvPr id="1101" name="image 1101"/>
          <p:cNvPicPr>
            <a:picLocks noChangeAspect="1"/>
          </p:cNvPicPr>
          <p:nvPr/>
        </p:nvPicPr>
        <p:blipFill>
          <a:blip r:embed="rId1101">
                </a:blip>
          <a:srcRect/>
          <a:stretch>
            <a:fillRect/>
          </a:stretch>
        </p:blipFill>
        <p:spPr>
          <a:xfrm rot="0" flipV="0" flipH="0">
            <a:off x="14617700" y="12242800"/>
            <a:ext cx="4419600" cy="4419600"/>
          </a:xfrm>
          <a:prstGeom prst="rect">
            <a:avLst/>
          </a:prstGeom>
        </p:spPr>
      </p:pic>
      <p:pic>
        <p:nvPicPr>
          <p:cNvPr id="1102" name="image 1102"/>
          <p:cNvPicPr>
            <a:picLocks noChangeAspect="1"/>
          </p:cNvPicPr>
          <p:nvPr/>
        </p:nvPicPr>
        <p:blipFill>
          <a:blip r:embed="rId1102">
                </a:blip>
          <a:srcRect/>
          <a:stretch>
            <a:fillRect/>
          </a:stretch>
        </p:blipFill>
        <p:spPr>
          <a:xfrm rot="0" flipV="0" flipH="0">
            <a:off x="520700" y="635000"/>
            <a:ext cx="20066000" cy="12446000"/>
          </a:xfrm>
          <a:prstGeom prst="rect">
            <a:avLst/>
          </a:prstGeom>
        </p:spPr>
      </p:pic>
      <p:pic>
        <p:nvPicPr>
          <p:cNvPr id="1103" name="image 1103"/>
          <p:cNvPicPr>
            <a:picLocks noChangeAspect="1"/>
          </p:cNvPicPr>
          <p:nvPr/>
        </p:nvPicPr>
        <p:blipFill>
          <a:blip r:embed="rId1103">
                </a:blip>
          <a:srcRect/>
          <a:stretch>
            <a:fillRect/>
          </a:stretch>
        </p:blipFill>
        <p:spPr>
          <a:xfrm rot="0" flipV="0" flipH="0">
            <a:off x="23088600" y="-495300"/>
            <a:ext cx="2590800" cy="2590800"/>
          </a:xfrm>
          <a:prstGeom prst="rect">
            <a:avLst/>
          </a:prstGeom>
        </p:spPr>
      </p:pic>
      <p:pic>
        <p:nvPicPr>
          <p:cNvPr id="1104" name="image 1104"/>
          <p:cNvPicPr>
            <a:picLocks noChangeAspect="1"/>
          </p:cNvPicPr>
          <p:nvPr/>
        </p:nvPicPr>
        <p:blipFill>
          <a:blip r:embed="rId1104">
                </a:blip>
          <a:srcRect/>
          <a:stretch>
            <a:fillRect/>
          </a:stretch>
        </p:blipFill>
        <p:spPr>
          <a:xfrm rot="0" flipV="0" flipH="0">
            <a:off x="2298700" y="5816600"/>
            <a:ext cx="1054100" cy="1066800"/>
          </a:xfrm>
          <a:prstGeom prst="rect">
            <a:avLst/>
          </a:prstGeom>
        </p:spPr>
      </p:pic>
      <p:pic>
        <p:nvPicPr>
          <p:cNvPr id="1105" name="image 1105"/>
          <p:cNvPicPr>
            <a:picLocks noChangeAspect="1"/>
          </p:cNvPicPr>
          <p:nvPr/>
        </p:nvPicPr>
        <p:blipFill>
          <a:blip r:embed="rId1105">
                </a:blip>
          <a:srcRect/>
          <a:stretch>
            <a:fillRect/>
          </a:stretch>
        </p:blipFill>
        <p:spPr>
          <a:xfrm rot="0" flipV="0" flipH="0">
            <a:off x="2298700" y="7988300"/>
            <a:ext cx="1054100" cy="1066800"/>
          </a:xfrm>
          <a:prstGeom prst="rect">
            <a:avLst/>
          </a:prstGeom>
        </p:spPr>
      </p:pic>
      <p:pic>
        <p:nvPicPr>
          <p:cNvPr id="1106" name="image 1106"/>
          <p:cNvPicPr>
            <a:picLocks noChangeAspect="1"/>
          </p:cNvPicPr>
          <p:nvPr/>
        </p:nvPicPr>
        <p:blipFill>
          <a:blip r:embed="rId1106">
                </a:blip>
          <a:srcRect/>
          <a:stretch>
            <a:fillRect/>
          </a:stretch>
        </p:blipFill>
        <p:spPr>
          <a:xfrm rot="0" flipV="0" flipH="0">
            <a:off x="9169400" y="5816600"/>
            <a:ext cx="1054100" cy="1066800"/>
          </a:xfrm>
          <a:prstGeom prst="rect">
            <a:avLst/>
          </a:prstGeom>
        </p:spPr>
      </p:pic>
      <p:pic>
        <p:nvPicPr>
          <p:cNvPr id="1107" name="image 1107"/>
          <p:cNvPicPr>
            <a:picLocks noChangeAspect="1"/>
          </p:cNvPicPr>
          <p:nvPr/>
        </p:nvPicPr>
        <p:blipFill>
          <a:blip r:embed="rId1107">
                </a:blip>
          <a:srcRect/>
          <a:stretch>
            <a:fillRect/>
          </a:stretch>
        </p:blipFill>
        <p:spPr>
          <a:xfrm rot="0" flipV="0" flipH="0">
            <a:off x="9169400" y="7988300"/>
            <a:ext cx="1054100" cy="1066800"/>
          </a:xfrm>
          <a:prstGeom prst="rect">
            <a:avLst/>
          </a:prstGeom>
        </p:spPr>
      </p:pic>
      <p:pic>
        <p:nvPicPr>
          <p:cNvPr id="1108" name="image 1108"/>
          <p:cNvPicPr>
            <a:picLocks noChangeAspect="1"/>
          </p:cNvPicPr>
          <p:nvPr/>
        </p:nvPicPr>
        <p:blipFill>
          <a:blip r:embed="rId1108">
            <a:alphaModFix amt="45348"/>
          </a:blip>
          <a:srcRect/>
          <a:stretch>
            <a:fillRect/>
          </a:stretch>
        </p:blipFill>
        <p:spPr>
          <a:xfrm rot="0" flipV="0" flipH="0">
            <a:off x="-1752600" y="-4940300"/>
            <a:ext cx="7975600" cy="7975600"/>
          </a:xfrm>
          <a:prstGeom prst="rect">
            <a:avLst/>
          </a:prstGeom>
        </p:spPr>
      </p:pic>
      <p:pic>
        <p:nvPicPr>
          <p:cNvPr id="1109" name="image 1109"/>
          <p:cNvPicPr>
            <a:picLocks noChangeAspect="1"/>
          </p:cNvPicPr>
          <p:nvPr/>
        </p:nvPicPr>
        <p:blipFill>
          <a:blip r:embed="rId1109">
                </a:blip>
          <a:srcRect/>
          <a:stretch>
            <a:fillRect/>
          </a:stretch>
        </p:blipFill>
        <p:spPr>
          <a:xfrm rot="0" flipV="0" flipH="0">
            <a:off x="17059217" y="2012950"/>
            <a:ext cx="6680200" cy="9690100"/>
          </a:xfrm>
          <a:prstGeom prst="rect">
            <a:avLst/>
          </a:prstGeom>
        </p:spPr>
      </p:pic>
      <p:sp>
        <p:nvSpPr>
          <p:cNvPr id="11010" name="Object 11010"/>
          <p:cNvSpPr txBox="1"/>
          <p:nvPr/>
        </p:nvSpPr>
        <p:spPr>
          <a:xfrm>
            <a:off x="2349500" y="1509779"/>
            <a:ext cx="7232155" cy="1498600"/>
          </a:xfrm>
          <a:prstGeom prst="rect">
            <a:avLst/>
          </a:prstGeom>
        </p:spPr>
        <p:txBody>
          <a:bodyPr vert="horz" anchor="t" rtlCol="0" anchorCtr="0">
            <a:noAutofit/>
          </a:bodyPr>
          <a:lstStyle/>
          <a:p>
            <a:pPr algn="l">
              <a:lnSpc>
                <a:spcPct val="123333"/>
              </a:lnSpc>
            </a:pPr>
            <a:r>
              <a:rPr sz="8000" i="0" b="0" dirty="0" smtClean="0" lang="zh-CN">
                <a:solidFill>
                  <a:srgbClr val="3A404D"/>
                </a:solidFill>
                <a:latin typeface="OPPOSans-B"/>
                <a:ea typeface="OPPOSans-B"/>
              </a:rPr>
              <a:t>推广方式</a:t>
            </a:r>
            <a:endParaRPr lang="zh-CN" altLang="en-US"/>
          </a:p>
        </p:txBody>
      </p:sp>
      <p:sp>
        <p:nvSpPr>
          <p:cNvPr id="11011" name="Object 11011"/>
          <p:cNvSpPr txBox="1"/>
          <p:nvPr/>
        </p:nvSpPr>
        <p:spPr>
          <a:xfrm>
            <a:off x="2349500" y="3040598"/>
            <a:ext cx="6691835" cy="558800"/>
          </a:xfrm>
          <a:prstGeom prst="rect">
            <a:avLst/>
          </a:prstGeom>
        </p:spPr>
        <p:txBody>
          <a:bodyPr vert="horz" anchor="t" rtlCol="0" anchorCtr="0">
            <a:noAutofit/>
          </a:bodyPr>
          <a:lstStyle/>
          <a:p>
            <a:pPr algn="l">
              <a:lnSpc>
                <a:spcPct val="123333"/>
              </a:lnSpc>
            </a:pPr>
            <a:r>
              <a:rPr sz="3000" i="0" b="0" dirty="0" smtClean="0" lang="zh-CN">
                <a:solidFill>
                  <a:srgbClr val="3A404D"/>
                </a:solidFill>
                <a:latin typeface="OPPOSans-R"/>
                <a:ea typeface="OPPOSans-R"/>
              </a:rPr>
              <a:t>Promotion mode</a:t>
            </a:r>
            <a:endParaRPr lang="zh-CN" altLang="en-US"/>
          </a:p>
        </p:txBody>
      </p:sp>
      <p:sp>
        <p:nvSpPr>
          <p:cNvPr id="11012" name="Object 11012"/>
          <p:cNvSpPr txBox="1"/>
          <p:nvPr/>
        </p:nvSpPr>
        <p:spPr>
          <a:xfrm>
            <a:off x="9169400" y="79635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04</a:t>
            </a:r>
            <a:endParaRPr lang="zh-CN" altLang="en-US"/>
          </a:p>
        </p:txBody>
      </p:sp>
      <p:sp>
        <p:nvSpPr>
          <p:cNvPr id="11013" name="Object 11013"/>
          <p:cNvSpPr txBox="1"/>
          <p:nvPr/>
        </p:nvSpPr>
        <p:spPr>
          <a:xfrm>
            <a:off x="10426700" y="8123415"/>
            <a:ext cx="6784911"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小红书KOL红人营销推广</a:t>
            </a:r>
            <a:endParaRPr lang="zh-CN" altLang="en-US"/>
          </a:p>
        </p:txBody>
      </p:sp>
      <p:sp>
        <p:nvSpPr>
          <p:cNvPr id="11014" name="Object 11014"/>
          <p:cNvSpPr txBox="1"/>
          <p:nvPr/>
        </p:nvSpPr>
        <p:spPr>
          <a:xfrm>
            <a:off x="9169400" y="58045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03</a:t>
            </a:r>
            <a:endParaRPr lang="zh-CN" altLang="en-US"/>
          </a:p>
        </p:txBody>
      </p:sp>
      <p:sp>
        <p:nvSpPr>
          <p:cNvPr id="11015" name="Object 11015"/>
          <p:cNvSpPr txBox="1"/>
          <p:nvPr/>
        </p:nvSpPr>
        <p:spPr>
          <a:xfrm>
            <a:off x="10426700" y="5966167"/>
            <a:ext cx="6784918"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小红书直发广告</a:t>
            </a:r>
            <a:endParaRPr lang="zh-CN" altLang="en-US"/>
          </a:p>
        </p:txBody>
      </p:sp>
      <p:sp>
        <p:nvSpPr>
          <p:cNvPr id="11016" name="Object 11016"/>
          <p:cNvSpPr txBox="1"/>
          <p:nvPr/>
        </p:nvSpPr>
        <p:spPr>
          <a:xfrm>
            <a:off x="2298700" y="79635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02</a:t>
            </a:r>
            <a:endParaRPr lang="zh-CN" altLang="en-US"/>
          </a:p>
        </p:txBody>
      </p:sp>
      <p:sp>
        <p:nvSpPr>
          <p:cNvPr id="11017" name="Object 11017"/>
          <p:cNvSpPr txBox="1"/>
          <p:nvPr/>
        </p:nvSpPr>
        <p:spPr>
          <a:xfrm>
            <a:off x="3556000" y="8121902"/>
            <a:ext cx="5380697"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小红书商城运营</a:t>
            </a:r>
            <a:endParaRPr lang="zh-CN" altLang="en-US"/>
          </a:p>
        </p:txBody>
      </p:sp>
      <p:sp>
        <p:nvSpPr>
          <p:cNvPr id="11018" name="Object 11018"/>
          <p:cNvSpPr txBox="1"/>
          <p:nvPr/>
        </p:nvSpPr>
        <p:spPr>
          <a:xfrm>
            <a:off x="2336800" y="58045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01</a:t>
            </a:r>
            <a:endParaRPr lang="zh-CN" altLang="en-US"/>
          </a:p>
        </p:txBody>
      </p:sp>
      <p:sp>
        <p:nvSpPr>
          <p:cNvPr id="11019" name="Object 11019"/>
          <p:cNvSpPr txBox="1"/>
          <p:nvPr/>
        </p:nvSpPr>
        <p:spPr>
          <a:xfrm>
            <a:off x="3581400" y="5960849"/>
            <a:ext cx="5355293"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品牌小红书号运营</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DE1D9"/>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482600" y="609600"/>
            <a:ext cx="23406100" cy="12484100"/>
          </a:xfrm>
          <a:prstGeom prst="rect">
            <a:avLst/>
          </a:prstGeom>
        </p:spPr>
      </p:pic>
      <p:pic>
        <p:nvPicPr>
          <p:cNvPr id="1202" name="image 1202"/>
          <p:cNvPicPr>
            <a:picLocks noChangeAspect="1"/>
          </p:cNvPicPr>
          <p:nvPr/>
        </p:nvPicPr>
        <p:blipFill>
          <a:blip r:embed="rId1202">
                </a:blip>
          <a:srcRect/>
          <a:stretch>
            <a:fillRect/>
          </a:stretch>
        </p:blipFill>
        <p:spPr>
          <a:xfrm rot="0" flipV="0" flipH="0">
            <a:off x="7874000" y="7569200"/>
            <a:ext cx="1295400" cy="1028700"/>
          </a:xfrm>
          <a:prstGeom prst="rect">
            <a:avLst/>
          </a:prstGeom>
        </p:spPr>
      </p:pic>
      <p:pic>
        <p:nvPicPr>
          <p:cNvPr id="1203" name="image 1203"/>
          <p:cNvPicPr>
            <a:picLocks noChangeAspect="1"/>
          </p:cNvPicPr>
          <p:nvPr/>
        </p:nvPicPr>
        <p:blipFill>
          <a:blip r:embed="rId1203">
                </a:blip>
          <a:srcRect/>
          <a:stretch>
            <a:fillRect/>
          </a:stretch>
        </p:blipFill>
        <p:spPr>
          <a:xfrm rot="0" flipV="0" flipH="0">
            <a:off x="15176500" y="7569200"/>
            <a:ext cx="1295400" cy="1028700"/>
          </a:xfrm>
          <a:prstGeom prst="rect">
            <a:avLst/>
          </a:prstGeom>
        </p:spPr>
      </p:pic>
      <p:pic>
        <p:nvPicPr>
          <p:cNvPr id="1204" name="image 1204"/>
          <p:cNvPicPr>
            <a:picLocks noChangeAspect="1"/>
          </p:cNvPicPr>
          <p:nvPr/>
        </p:nvPicPr>
        <p:blipFill>
          <a:blip r:embed="rId1204">
                </a:blip>
          <a:srcRect/>
          <a:stretch>
            <a:fillRect/>
          </a:stretch>
        </p:blipFill>
        <p:spPr>
          <a:xfrm rot="0" flipV="0" flipH="0">
            <a:off x="2374900" y="6718300"/>
            <a:ext cx="4724400" cy="762000"/>
          </a:xfrm>
          <a:prstGeom prst="rect">
            <a:avLst/>
          </a:prstGeom>
        </p:spPr>
      </p:pic>
      <p:pic>
        <p:nvPicPr>
          <p:cNvPr id="1205" name="image 1205"/>
          <p:cNvPicPr>
            <a:picLocks noChangeAspect="1"/>
          </p:cNvPicPr>
          <p:nvPr/>
        </p:nvPicPr>
        <p:blipFill>
          <a:blip r:embed="rId1205">
                </a:blip>
          <a:srcRect/>
          <a:stretch>
            <a:fillRect/>
          </a:stretch>
        </p:blipFill>
        <p:spPr>
          <a:xfrm rot="0" flipV="0" flipH="0">
            <a:off x="9829800" y="6718300"/>
            <a:ext cx="4724400" cy="762000"/>
          </a:xfrm>
          <a:prstGeom prst="rect">
            <a:avLst/>
          </a:prstGeom>
        </p:spPr>
      </p:pic>
      <p:pic>
        <p:nvPicPr>
          <p:cNvPr id="1206" name="image 1206"/>
          <p:cNvPicPr>
            <a:picLocks noChangeAspect="1"/>
          </p:cNvPicPr>
          <p:nvPr/>
        </p:nvPicPr>
        <p:blipFill>
          <a:blip r:embed="rId1206">
                </a:blip>
          <a:srcRect/>
          <a:stretch>
            <a:fillRect/>
          </a:stretch>
        </p:blipFill>
        <p:spPr>
          <a:xfrm rot="0" flipV="0" flipH="0">
            <a:off x="17132300" y="6718300"/>
            <a:ext cx="4724400" cy="762000"/>
          </a:xfrm>
          <a:prstGeom prst="rect">
            <a:avLst/>
          </a:prstGeom>
        </p:spPr>
      </p:pic>
      <p:pic>
        <p:nvPicPr>
          <p:cNvPr id="1207" name="image 1207"/>
          <p:cNvPicPr>
            <a:picLocks noChangeAspect="1"/>
          </p:cNvPicPr>
          <p:nvPr/>
        </p:nvPicPr>
        <p:blipFill>
          <a:blip r:embed="rId1207">
                </a:blip>
          <a:srcRect/>
          <a:stretch>
            <a:fillRect/>
          </a:stretch>
        </p:blipFill>
        <p:spPr>
          <a:xfrm rot="0" flipV="0" flipH="0">
            <a:off x="23088600" y="-495300"/>
            <a:ext cx="2590800" cy="2590800"/>
          </a:xfrm>
          <a:prstGeom prst="rect">
            <a:avLst/>
          </a:prstGeom>
        </p:spPr>
      </p:pic>
      <p:pic>
        <p:nvPicPr>
          <p:cNvPr id="1208" name="image 1208"/>
          <p:cNvPicPr>
            <a:picLocks noChangeAspect="1"/>
          </p:cNvPicPr>
          <p:nvPr/>
        </p:nvPicPr>
        <p:blipFill>
          <a:blip r:embed="rId1208">
            <a:alphaModFix amt="34857"/>
          </a:blip>
          <a:srcRect/>
          <a:stretch>
            <a:fillRect/>
          </a:stretch>
        </p:blipFill>
        <p:spPr>
          <a:xfrm rot="0" flipV="0" flipH="0">
            <a:off x="-1752600" y="-4940300"/>
            <a:ext cx="7975600" cy="7975600"/>
          </a:xfrm>
          <a:prstGeom prst="rect">
            <a:avLst/>
          </a:prstGeom>
        </p:spPr>
      </p:pic>
      <p:pic>
        <p:nvPicPr>
          <p:cNvPr id="1209" name="image 1209"/>
          <p:cNvPicPr>
            <a:picLocks noChangeAspect="1"/>
          </p:cNvPicPr>
          <p:nvPr/>
        </p:nvPicPr>
        <p:blipFill>
          <a:blip r:embed="rId1209">
                </a:blip>
          <a:srcRect/>
          <a:stretch>
            <a:fillRect/>
          </a:stretch>
        </p:blipFill>
        <p:spPr>
          <a:xfrm rot="0" flipV="0" flipH="0">
            <a:off x="1422400" y="13055600"/>
            <a:ext cx="4419600" cy="4419600"/>
          </a:xfrm>
          <a:prstGeom prst="rect">
            <a:avLst/>
          </a:prstGeom>
        </p:spPr>
      </p:pic>
      <p:sp>
        <p:nvSpPr>
          <p:cNvPr id="12010" name="Object 12010"/>
          <p:cNvSpPr txBox="1"/>
          <p:nvPr/>
        </p:nvSpPr>
        <p:spPr>
          <a:xfrm>
            <a:off x="10673703" y="6743700"/>
            <a:ext cx="3036592" cy="558800"/>
          </a:xfrm>
          <a:prstGeom prst="rect">
            <a:avLst/>
          </a:prstGeom>
        </p:spPr>
        <p:txBody>
          <a:bodyPr vert="horz" anchor="t" rtlCol="0" anchorCtr="0">
            <a:noAutofit/>
          </a:bodyPr>
          <a:lstStyle/>
          <a:p>
            <a:pPr algn="ctr">
              <a:lnSpc>
                <a:spcPct val="123333"/>
              </a:lnSpc>
            </a:pPr>
            <a:r>
              <a:rPr sz="3000" i="0" b="1" dirty="0" smtClean="0" lang="zh-CN">
                <a:solidFill>
                  <a:srgbClr val="FFFFFF"/>
                </a:solidFill>
                <a:latin typeface="OPPOSans-R"/>
                <a:ea typeface="OPPOSans-R"/>
              </a:rPr>
              <a:t>内容生产</a:t>
            </a:r>
            <a:endParaRPr lang="zh-CN" altLang="en-US"/>
          </a:p>
        </p:txBody>
      </p:sp>
      <p:sp>
        <p:nvSpPr>
          <p:cNvPr id="12011" name="Object 12011"/>
          <p:cNvSpPr txBox="1"/>
          <p:nvPr/>
        </p:nvSpPr>
        <p:spPr>
          <a:xfrm>
            <a:off x="9747250" y="8222614"/>
            <a:ext cx="4940300" cy="9144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包括搜集素材，加工、编辑素材，进行专题策划等 </a:t>
            </a:r>
            <a:endParaRPr lang="zh-CN" altLang="en-US"/>
          </a:p>
        </p:txBody>
      </p:sp>
      <p:sp>
        <p:nvSpPr>
          <p:cNvPr id="12012" name="Object 12012"/>
          <p:cNvSpPr txBox="1"/>
          <p:nvPr/>
        </p:nvSpPr>
        <p:spPr>
          <a:xfrm>
            <a:off x="17802814" y="6743700"/>
            <a:ext cx="3383371" cy="558800"/>
          </a:xfrm>
          <a:prstGeom prst="rect">
            <a:avLst/>
          </a:prstGeom>
        </p:spPr>
        <p:txBody>
          <a:bodyPr vert="horz" anchor="t" rtlCol="0" anchorCtr="0">
            <a:noAutofit/>
          </a:bodyPr>
          <a:lstStyle/>
          <a:p>
            <a:pPr algn="ctr">
              <a:lnSpc>
                <a:spcPct val="123333"/>
              </a:lnSpc>
            </a:pPr>
            <a:r>
              <a:rPr sz="3000" i="0" b="1" dirty="0" smtClean="0" lang="zh-CN">
                <a:solidFill>
                  <a:srgbClr val="FFFFFF"/>
                </a:solidFill>
                <a:latin typeface="OPPOSans-R"/>
                <a:ea typeface="OPPOSans-R"/>
              </a:rPr>
              <a:t>推荐策略</a:t>
            </a:r>
            <a:endParaRPr lang="zh-CN" altLang="en-US"/>
          </a:p>
        </p:txBody>
      </p:sp>
      <p:sp>
        <p:nvSpPr>
          <p:cNvPr id="12013" name="Object 12013"/>
          <p:cNvSpPr txBox="1"/>
          <p:nvPr/>
        </p:nvSpPr>
        <p:spPr>
          <a:xfrm>
            <a:off x="17049750" y="8222614"/>
            <a:ext cx="4940300" cy="9144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确定推送时间和推送渠道，根据推荐策略进行推送</a:t>
            </a:r>
            <a:endParaRPr lang="zh-CN" altLang="en-US"/>
          </a:p>
        </p:txBody>
      </p:sp>
      <p:sp>
        <p:nvSpPr>
          <p:cNvPr id="12014" name="Object 12014"/>
          <p:cNvSpPr txBox="1"/>
          <p:nvPr/>
        </p:nvSpPr>
        <p:spPr>
          <a:xfrm>
            <a:off x="2349500" y="1501143"/>
            <a:ext cx="10426167" cy="1498600"/>
          </a:xfrm>
          <a:prstGeom prst="rect">
            <a:avLst/>
          </a:prstGeom>
        </p:spPr>
        <p:txBody>
          <a:bodyPr vert="horz" anchor="t" rtlCol="0" anchorCtr="0">
            <a:noAutofit/>
          </a:bodyPr>
          <a:lstStyle/>
          <a:p>
            <a:pPr algn="l">
              <a:lnSpc>
                <a:spcPct val="123333"/>
              </a:lnSpc>
            </a:pPr>
            <a:r>
              <a:rPr sz="8000" i="0" b="0" dirty="0" smtClean="0" lang="zh-CN">
                <a:solidFill>
                  <a:srgbClr val="3A404D"/>
                </a:solidFill>
                <a:latin typeface="OPPOSans-B"/>
                <a:ea typeface="OPPOSans-B"/>
              </a:rPr>
              <a:t>小红书推广路径</a:t>
            </a:r>
            <a:endParaRPr lang="zh-CN" altLang="en-US"/>
          </a:p>
        </p:txBody>
      </p:sp>
      <p:sp>
        <p:nvSpPr>
          <p:cNvPr id="12015" name="Object 12015"/>
          <p:cNvSpPr txBox="1"/>
          <p:nvPr/>
        </p:nvSpPr>
        <p:spPr>
          <a:xfrm>
            <a:off x="2349500" y="3037046"/>
            <a:ext cx="9465378" cy="558800"/>
          </a:xfrm>
          <a:prstGeom prst="rect">
            <a:avLst/>
          </a:prstGeom>
        </p:spPr>
        <p:txBody>
          <a:bodyPr vert="horz" anchor="t" rtlCol="0" anchorCtr="0">
            <a:noAutofit/>
          </a:bodyPr>
          <a:lstStyle/>
          <a:p>
            <a:pPr algn="l">
              <a:lnSpc>
                <a:spcPct val="123333"/>
              </a:lnSpc>
            </a:pPr>
            <a:r>
              <a:rPr sz="3000" i="0" b="0" dirty="0" smtClean="0" lang="zh-CN">
                <a:solidFill>
                  <a:srgbClr val="3A404D"/>
                </a:solidFill>
                <a:latin typeface="OPPOSans-R"/>
                <a:ea typeface="OPPOSans-R"/>
              </a:rPr>
              <a:t>Promotion path of xiaohongshu</a:t>
            </a:r>
            <a:endParaRPr lang="zh-CN" altLang="en-US"/>
          </a:p>
        </p:txBody>
      </p:sp>
      <p:sp>
        <p:nvSpPr>
          <p:cNvPr id="12016" name="Object 12016"/>
          <p:cNvSpPr txBox="1"/>
          <p:nvPr/>
        </p:nvSpPr>
        <p:spPr>
          <a:xfrm>
            <a:off x="2971800" y="6743700"/>
            <a:ext cx="3556000" cy="558800"/>
          </a:xfrm>
          <a:prstGeom prst="rect">
            <a:avLst/>
          </a:prstGeom>
        </p:spPr>
        <p:txBody>
          <a:bodyPr vert="horz" anchor="t" rtlCol="0" anchorCtr="0">
            <a:noAutofit/>
          </a:bodyPr>
          <a:lstStyle/>
          <a:p>
            <a:pPr algn="ctr">
              <a:lnSpc>
                <a:spcPct val="123333"/>
              </a:lnSpc>
            </a:pPr>
            <a:r>
              <a:rPr sz="3000" i="0" b="1" dirty="0" smtClean="0" lang="zh-CN">
                <a:solidFill>
                  <a:srgbClr val="FFFFFF"/>
                </a:solidFill>
                <a:latin typeface="OPPOSans-R"/>
                <a:ea typeface="OPPOSans-R"/>
              </a:rPr>
              <a:t>确定内容方向</a:t>
            </a:r>
            <a:endParaRPr lang="zh-CN" altLang="en-US"/>
          </a:p>
        </p:txBody>
      </p:sp>
      <p:sp>
        <p:nvSpPr>
          <p:cNvPr id="12017" name="Object 12017"/>
          <p:cNvSpPr txBox="1"/>
          <p:nvPr/>
        </p:nvSpPr>
        <p:spPr>
          <a:xfrm>
            <a:off x="2292350" y="8222614"/>
            <a:ext cx="4940300" cy="13716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定位目标用户，根据用户定位做好内容定位和选题规划</a:t>
            </a:r>
            <a:endParaRPr lang="zh-CN" altLang="en-US" sz="3000"/>
          </a:p>
          <a:p>
            <a:pPr algn="l">
              <a:lnSpc>
                <a:spcPct val="100000"/>
              </a:lnSpc>
            </a:pPr>
            <a:r>
              <a:rPr sz="3000" i="0" b="0" dirty="0" smtClean="0" lang="zh-CN">
                <a:solidFill>
                  <a:srgbClr val="333333"/>
                </a:solidFill>
                <a:latin typeface="OPPOSans-R"/>
                <a:ea typeface="OPPOSans-R"/>
              </a:rPr>
              <a:t> </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7EACFF"/>
        </a:solidFill>
      </p:bgPr>
    </p:bg>
    <p:spTree>
      <p:nvGrpSpPr>
        <p:cNvPr id="1" name=""/>
        <p:cNvGrpSpPr/>
        <p:nvPr/>
      </p:nvGrpSpPr>
      <p:grpSpPr>
        <a:xfrm>
          <a:off x="0" y="0"/>
          <a:ext cx="0" cy="0"/>
          <a:chOff x="0" y="0"/>
          <a:chExt cx="0" cy="0"/>
        </a:xfrm>
      </p:grpSpPr>
      <p:pic>
        <p:nvPicPr>
          <p:cNvPr id="1301" name="image 1301"/>
          <p:cNvPicPr>
            <a:picLocks noChangeAspect="1"/>
          </p:cNvPicPr>
          <p:nvPr/>
        </p:nvPicPr>
        <p:blipFill>
          <a:blip r:embed="rId1301">
                </a:blip>
          <a:srcRect/>
          <a:stretch>
            <a:fillRect/>
          </a:stretch>
        </p:blipFill>
        <p:spPr>
          <a:xfrm rot="0" flipV="0" flipH="0">
            <a:off x="22961600" y="2489200"/>
            <a:ext cx="2590800" cy="2590800"/>
          </a:xfrm>
          <a:prstGeom prst="rect">
            <a:avLst/>
          </a:prstGeom>
        </p:spPr>
      </p:pic>
      <p:pic>
        <p:nvPicPr>
          <p:cNvPr id="1302" name="image 1302"/>
          <p:cNvPicPr>
            <a:picLocks noChangeAspect="1"/>
          </p:cNvPicPr>
          <p:nvPr/>
        </p:nvPicPr>
        <p:blipFill>
          <a:blip r:embed="rId1302">
                </a:blip>
          <a:srcRect/>
          <a:stretch>
            <a:fillRect/>
          </a:stretch>
        </p:blipFill>
        <p:spPr>
          <a:xfrm rot="0" flipV="0" flipH="0">
            <a:off x="8394700" y="635000"/>
            <a:ext cx="15481300" cy="12446000"/>
          </a:xfrm>
          <a:prstGeom prst="rect">
            <a:avLst/>
          </a:prstGeom>
        </p:spPr>
      </p:pic>
      <p:pic>
        <p:nvPicPr>
          <p:cNvPr id="1303" name="image 1303"/>
          <p:cNvPicPr>
            <a:picLocks noChangeAspect="1"/>
          </p:cNvPicPr>
          <p:nvPr/>
        </p:nvPicPr>
        <p:blipFill>
          <a:blip r:embed="rId1303">
                </a:blip>
          <a:srcRect/>
          <a:stretch>
            <a:fillRect/>
          </a:stretch>
        </p:blipFill>
        <p:spPr>
          <a:xfrm rot="0" flipV="0" flipH="0">
            <a:off x="508000" y="609600"/>
            <a:ext cx="8318500" cy="12509500"/>
          </a:xfrm>
          <a:prstGeom prst="rect">
            <a:avLst/>
          </a:prstGeom>
        </p:spPr>
      </p:pic>
      <p:pic>
        <p:nvPicPr>
          <p:cNvPr id="1304" name="image 1304"/>
          <p:cNvPicPr>
            <a:picLocks noChangeAspect="1"/>
          </p:cNvPicPr>
          <p:nvPr/>
        </p:nvPicPr>
        <p:blipFill>
          <a:blip r:embed="rId1304">
                </a:blip>
          <a:srcRect/>
          <a:stretch>
            <a:fillRect/>
          </a:stretch>
        </p:blipFill>
        <p:spPr>
          <a:xfrm rot="0" flipV="0" flipH="0">
            <a:off x="19050000" y="11976100"/>
            <a:ext cx="4419600" cy="4419600"/>
          </a:xfrm>
          <a:prstGeom prst="rect">
            <a:avLst/>
          </a:prstGeom>
        </p:spPr>
      </p:pic>
      <p:pic>
        <p:nvPicPr>
          <p:cNvPr id="1305" name="image 1305"/>
          <p:cNvPicPr>
            <a:picLocks noChangeAspect="1"/>
          </p:cNvPicPr>
          <p:nvPr/>
        </p:nvPicPr>
        <p:blipFill>
          <a:blip r:embed="rId1305">
                </a:blip>
          <a:srcRect/>
          <a:stretch>
            <a:fillRect/>
          </a:stretch>
        </p:blipFill>
        <p:spPr>
          <a:xfrm rot="0" flipV="0" flipH="0">
            <a:off x="11315700" y="4127500"/>
            <a:ext cx="3149600" cy="3149600"/>
          </a:xfrm>
          <a:prstGeom prst="rect">
            <a:avLst/>
          </a:prstGeom>
        </p:spPr>
      </p:pic>
      <p:sp>
        <p:nvSpPr>
          <p:cNvPr id="1306" name="Object 1306"/>
          <p:cNvSpPr txBox="1"/>
          <p:nvPr/>
        </p:nvSpPr>
        <p:spPr>
          <a:xfrm>
            <a:off x="12877800" y="5659625"/>
            <a:ext cx="9436404" cy="2159000"/>
          </a:xfrm>
          <a:prstGeom prst="rect">
            <a:avLst/>
          </a:prstGeom>
        </p:spPr>
        <p:txBody>
          <a:bodyPr vert="horz" anchor="t" rtlCol="0" anchorCtr="0">
            <a:noAutofit/>
          </a:bodyPr>
          <a:lstStyle/>
          <a:p>
            <a:pPr algn="l">
              <a:lnSpc>
                <a:spcPct val="123333"/>
              </a:lnSpc>
            </a:pPr>
            <a:r>
              <a:rPr sz="11500" i="0" b="0" dirty="0" smtClean="0" lang="zh-CN">
                <a:solidFill>
                  <a:srgbClr val="3A404D"/>
                </a:solidFill>
                <a:latin typeface="OPPOSans-B"/>
                <a:ea typeface="OPPOSans-B"/>
              </a:rPr>
              <a:t>总结建议</a:t>
            </a:r>
            <a:endParaRPr lang="zh-CN" altLang="en-US"/>
          </a:p>
        </p:txBody>
      </p:sp>
      <p:sp>
        <p:nvSpPr>
          <p:cNvPr id="1307" name="Object 1307"/>
          <p:cNvSpPr txBox="1"/>
          <p:nvPr/>
        </p:nvSpPr>
        <p:spPr>
          <a:xfrm>
            <a:off x="13004800" y="7775425"/>
            <a:ext cx="10617200" cy="749300"/>
          </a:xfrm>
          <a:prstGeom prst="rect">
            <a:avLst/>
          </a:prstGeom>
        </p:spPr>
        <p:txBody>
          <a:bodyPr vert="horz" anchor="t" rtlCol="0" anchorCtr="0">
            <a:noAutofit/>
          </a:bodyPr>
          <a:lstStyle/>
          <a:p>
            <a:pPr algn="l">
              <a:lnSpc>
                <a:spcPct val="123333"/>
              </a:lnSpc>
            </a:pPr>
            <a:r>
              <a:rPr sz="4000" i="0" b="0" dirty="0" smtClean="0" lang="zh-CN">
                <a:solidFill>
                  <a:srgbClr val="3A404D"/>
                </a:solidFill>
                <a:latin typeface="OPPOSans-R"/>
                <a:ea typeface="OPPOSans-R"/>
              </a:rPr>
              <a:t>Summary recommendations</a:t>
            </a:r>
            <a:endParaRPr lang="zh-CN" altLang="en-US"/>
          </a:p>
        </p:txBody>
      </p:sp>
      <p:sp>
        <p:nvSpPr>
          <p:cNvPr id="1308" name="Object 1308"/>
          <p:cNvSpPr txBox="1"/>
          <p:nvPr/>
        </p:nvSpPr>
        <p:spPr>
          <a:xfrm>
            <a:off x="12992100" y="9516349"/>
            <a:ext cx="9471005" cy="596900"/>
          </a:xfrm>
          <a:prstGeom prst="rect">
            <a:avLst/>
          </a:prstGeom>
        </p:spPr>
        <p:txBody>
          <a:bodyPr vert="horz" anchor="t" rtlCol="0" anchorCtr="0">
            <a:noAutofit/>
          </a:bodyPr>
          <a:lstStyle/>
          <a:p>
            <a:pPr algn="l">
              <a:lnSpc>
                <a:spcPct val="123333"/>
              </a:lnSpc>
            </a:pPr>
            <a:r>
              <a:rPr sz="3200" i="0" b="0" dirty="0" smtClean="0" lang="zh-CN">
                <a:solidFill>
                  <a:srgbClr val="3A404D"/>
                </a:solidFill>
                <a:latin typeface="OPPOSans-R"/>
                <a:ea typeface="OPPOSans-R"/>
              </a:rPr>
              <a:t>从小红书优缺点进行分析</a:t>
            </a:r>
            <a:endParaRPr lang="zh-CN" altLang="en-US"/>
          </a:p>
        </p:txBody>
      </p:sp>
      <p:sp>
        <p:nvSpPr>
          <p:cNvPr id="1309" name="Object 1309"/>
          <p:cNvSpPr txBox="1"/>
          <p:nvPr/>
        </p:nvSpPr>
        <p:spPr>
          <a:xfrm>
            <a:off x="12877800" y="3226383"/>
            <a:ext cx="6159500" cy="2806700"/>
          </a:xfrm>
          <a:prstGeom prst="rect">
            <a:avLst/>
          </a:prstGeom>
        </p:spPr>
        <p:txBody>
          <a:bodyPr vert="horz" anchor="t" rtlCol="0" anchorCtr="0">
            <a:noAutofit/>
          </a:bodyPr>
          <a:lstStyle/>
          <a:p>
            <a:pPr algn="l">
              <a:lnSpc>
                <a:spcPct val="102500"/>
              </a:lnSpc>
            </a:pPr>
            <a:r>
              <a:rPr sz="18000" i="0" b="0" dirty="0" smtClean="0" lang="zh-CN">
                <a:solidFill>
                  <a:srgbClr val="3A404D"/>
                </a:solidFill>
                <a:latin typeface="OPPOSans-B"/>
                <a:ea typeface="OPPOSans-B"/>
              </a:rPr>
              <a:t>04</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7EACFF"/>
        </a:solidFill>
      </p:bgPr>
    </p:bg>
    <p:spTree>
      <p:nvGrpSpPr>
        <p:cNvPr id="1" name=""/>
        <p:cNvGrpSpPr/>
        <p:nvPr/>
      </p:nvGrpSpPr>
      <p:grpSpPr>
        <a:xfrm>
          <a:off x="0" y="0"/>
          <a:ext cx="0" cy="0"/>
          <a:chOff x="0" y="0"/>
          <a:chExt cx="0" cy="0"/>
        </a:xfrm>
      </p:grpSpPr>
      <p:pic>
        <p:nvPicPr>
          <p:cNvPr id="1401" name="image 1401"/>
          <p:cNvPicPr>
            <a:picLocks noChangeAspect="1"/>
          </p:cNvPicPr>
          <p:nvPr/>
        </p:nvPicPr>
        <p:blipFill>
          <a:blip r:embed="rId1401">
                </a:blip>
          <a:srcRect/>
          <a:stretch>
            <a:fillRect/>
          </a:stretch>
        </p:blipFill>
        <p:spPr>
          <a:xfrm rot="0" flipV="0" flipH="0">
            <a:off x="22961600" y="2489200"/>
            <a:ext cx="2590800" cy="2590800"/>
          </a:xfrm>
          <a:prstGeom prst="rect">
            <a:avLst/>
          </a:prstGeom>
        </p:spPr>
      </p:pic>
      <p:pic>
        <p:nvPicPr>
          <p:cNvPr id="1402" name="image 1402"/>
          <p:cNvPicPr>
            <a:picLocks noChangeAspect="1"/>
          </p:cNvPicPr>
          <p:nvPr/>
        </p:nvPicPr>
        <p:blipFill>
          <a:blip r:embed="rId1402">
                </a:blip>
          <a:srcRect/>
          <a:stretch>
            <a:fillRect/>
          </a:stretch>
        </p:blipFill>
        <p:spPr>
          <a:xfrm rot="0" flipV="0" flipH="0">
            <a:off x="495300" y="609600"/>
            <a:ext cx="23380700" cy="12484100"/>
          </a:xfrm>
          <a:prstGeom prst="rect">
            <a:avLst/>
          </a:prstGeom>
        </p:spPr>
      </p:pic>
      <p:pic>
        <p:nvPicPr>
          <p:cNvPr id="1403" name="image 1403"/>
          <p:cNvPicPr>
            <a:picLocks noChangeAspect="1"/>
          </p:cNvPicPr>
          <p:nvPr/>
        </p:nvPicPr>
        <p:blipFill>
          <a:blip r:embed="rId1403">
                </a:blip>
          <a:srcRect/>
          <a:stretch>
            <a:fillRect/>
          </a:stretch>
        </p:blipFill>
        <p:spPr>
          <a:xfrm rot="0" flipV="0" flipH="0">
            <a:off x="19050000" y="11976100"/>
            <a:ext cx="4419600" cy="4419600"/>
          </a:xfrm>
          <a:prstGeom prst="rect">
            <a:avLst/>
          </a:prstGeom>
        </p:spPr>
      </p:pic>
      <p:pic>
        <p:nvPicPr>
          <p:cNvPr id="1404" name="image 1404"/>
          <p:cNvPicPr>
            <a:picLocks noChangeAspect="1"/>
          </p:cNvPicPr>
          <p:nvPr/>
        </p:nvPicPr>
        <p:blipFill>
          <a:blip r:embed="rId1404">
                </a:blip>
          <a:srcRect/>
          <a:stretch>
            <a:fillRect/>
          </a:stretch>
        </p:blipFill>
        <p:spPr>
          <a:xfrm rot="0" flipV="0" flipH="0">
            <a:off x="10617200" y="5422900"/>
            <a:ext cx="3149600" cy="3149600"/>
          </a:xfrm>
          <a:prstGeom prst="rect">
            <a:avLst/>
          </a:prstGeom>
        </p:spPr>
      </p:pic>
      <p:pic>
        <p:nvPicPr>
          <p:cNvPr id="1405" name="image 1405"/>
          <p:cNvPicPr>
            <a:picLocks noChangeAspect="1"/>
          </p:cNvPicPr>
          <p:nvPr/>
        </p:nvPicPr>
        <p:blipFill>
          <a:blip r:embed="rId1405">
            <a:alphaModFix amt="52156"/>
          </a:blip>
          <a:srcRect/>
          <a:stretch>
            <a:fillRect/>
          </a:stretch>
        </p:blipFill>
        <p:spPr>
          <a:xfrm rot="0" flipV="0" flipH="0">
            <a:off x="9296400" y="8267700"/>
            <a:ext cx="965200" cy="736600"/>
          </a:xfrm>
          <a:prstGeom prst="rect">
            <a:avLst/>
          </a:prstGeom>
        </p:spPr>
      </p:pic>
      <p:pic>
        <p:nvPicPr>
          <p:cNvPr id="1406" name="image 1406"/>
          <p:cNvPicPr>
            <a:picLocks noChangeAspect="1"/>
          </p:cNvPicPr>
          <p:nvPr/>
        </p:nvPicPr>
        <p:blipFill>
          <a:blip r:embed="rId1406">
            <a:alphaModFix amt="52156"/>
          </a:blip>
          <a:srcRect/>
          <a:stretch>
            <a:fillRect/>
          </a:stretch>
        </p:blipFill>
        <p:spPr>
          <a:xfrm rot="0" flipV="0" flipH="0">
            <a:off x="14122400" y="5473700"/>
            <a:ext cx="965200" cy="736600"/>
          </a:xfrm>
          <a:prstGeom prst="rect">
            <a:avLst/>
          </a:prstGeom>
        </p:spPr>
      </p:pic>
      <p:pic>
        <p:nvPicPr>
          <p:cNvPr id="1407" name="image 1407"/>
          <p:cNvPicPr>
            <a:picLocks noChangeAspect="1"/>
          </p:cNvPicPr>
          <p:nvPr/>
        </p:nvPicPr>
        <p:blipFill>
          <a:blip r:embed="rId1407">
            <a:alphaModFix amt="52156"/>
          </a:blip>
          <a:srcRect/>
          <a:stretch>
            <a:fillRect/>
          </a:stretch>
        </p:blipFill>
        <p:spPr>
          <a:xfrm rot="0" flipV="0" flipH="0">
            <a:off x="9296400" y="5473700"/>
            <a:ext cx="965200" cy="736600"/>
          </a:xfrm>
          <a:prstGeom prst="rect">
            <a:avLst/>
          </a:prstGeom>
        </p:spPr>
      </p:pic>
      <p:pic>
        <p:nvPicPr>
          <p:cNvPr id="1408" name="image 1408"/>
          <p:cNvPicPr>
            <a:picLocks noChangeAspect="1"/>
          </p:cNvPicPr>
          <p:nvPr/>
        </p:nvPicPr>
        <p:blipFill>
          <a:blip r:embed="rId1408">
            <a:alphaModFix amt="52156"/>
          </a:blip>
          <a:srcRect/>
          <a:stretch>
            <a:fillRect/>
          </a:stretch>
        </p:blipFill>
        <p:spPr>
          <a:xfrm rot="0" flipV="0" flipH="0">
            <a:off x="14122400" y="8267700"/>
            <a:ext cx="965200" cy="736600"/>
          </a:xfrm>
          <a:prstGeom prst="rect">
            <a:avLst/>
          </a:prstGeom>
        </p:spPr>
      </p:pic>
      <p:sp>
        <p:nvSpPr>
          <p:cNvPr id="1409" name="Object 1409"/>
          <p:cNvSpPr txBox="1"/>
          <p:nvPr/>
        </p:nvSpPr>
        <p:spPr>
          <a:xfrm>
            <a:off x="9850299" y="6172199"/>
            <a:ext cx="4683400" cy="1498600"/>
          </a:xfrm>
          <a:prstGeom prst="rect">
            <a:avLst/>
          </a:prstGeom>
        </p:spPr>
        <p:txBody>
          <a:bodyPr vert="horz" anchor="t" rtlCol="0" anchorCtr="0">
            <a:noAutofit/>
          </a:bodyPr>
          <a:lstStyle/>
          <a:p>
            <a:pPr algn="ctr">
              <a:lnSpc>
                <a:spcPct val="123333"/>
              </a:lnSpc>
            </a:pPr>
            <a:r>
              <a:rPr sz="8000" i="0" b="0" dirty="0" smtClean="0" lang="zh-CN">
                <a:solidFill>
                  <a:srgbClr val="FFFFFF"/>
                </a:solidFill>
                <a:latin typeface="OPPOSans-B"/>
                <a:ea typeface="OPPOSans-B"/>
              </a:rPr>
              <a:t>优点</a:t>
            </a:r>
            <a:endParaRPr lang="zh-CN" altLang="en-US"/>
          </a:p>
        </p:txBody>
      </p:sp>
      <p:sp>
        <p:nvSpPr>
          <p:cNvPr id="14010" name="Object 14010"/>
          <p:cNvSpPr txBox="1"/>
          <p:nvPr/>
        </p:nvSpPr>
        <p:spPr>
          <a:xfrm>
            <a:off x="8648700" y="1173698"/>
            <a:ext cx="7086600" cy="1498600"/>
          </a:xfrm>
          <a:prstGeom prst="rect">
            <a:avLst/>
          </a:prstGeom>
        </p:spPr>
        <p:txBody>
          <a:bodyPr vert="horz" anchor="t" rtlCol="0" anchorCtr="0">
            <a:noAutofit/>
          </a:bodyPr>
          <a:lstStyle/>
          <a:p>
            <a:pPr algn="ctr">
              <a:lnSpc>
                <a:spcPct val="123333"/>
              </a:lnSpc>
            </a:pPr>
            <a:r>
              <a:rPr sz="8000" i="0" b="0" dirty="0" smtClean="0" lang="zh-CN">
                <a:solidFill>
                  <a:srgbClr val="3A404D"/>
                </a:solidFill>
                <a:latin typeface="OPPOSans-B"/>
                <a:ea typeface="OPPOSans-B"/>
              </a:rPr>
              <a:t>优点</a:t>
            </a:r>
            <a:endParaRPr lang="zh-CN" altLang="en-US"/>
          </a:p>
        </p:txBody>
      </p:sp>
      <p:sp>
        <p:nvSpPr>
          <p:cNvPr id="14011" name="Object 14011"/>
          <p:cNvSpPr txBox="1"/>
          <p:nvPr/>
        </p:nvSpPr>
        <p:spPr>
          <a:xfrm>
            <a:off x="9665032" y="2672298"/>
            <a:ext cx="5053935" cy="558800"/>
          </a:xfrm>
          <a:prstGeom prst="rect">
            <a:avLst/>
          </a:prstGeom>
        </p:spPr>
        <p:txBody>
          <a:bodyPr vert="horz" anchor="t" rtlCol="0" anchorCtr="0">
            <a:noAutofit/>
          </a:bodyPr>
          <a:lstStyle/>
          <a:p>
            <a:pPr algn="ctr">
              <a:lnSpc>
                <a:spcPct val="123333"/>
              </a:lnSpc>
            </a:pPr>
            <a:r>
              <a:rPr sz="3000" i="0" b="0" dirty="0" smtClean="0" lang="zh-CN">
                <a:solidFill>
                  <a:srgbClr val="3A404D"/>
                </a:solidFill>
                <a:latin typeface="OPPOSans-R"/>
                <a:ea typeface="OPPOSans-R"/>
              </a:rPr>
              <a:t>Advantage</a:t>
            </a:r>
            <a:endParaRPr lang="zh-CN" altLang="en-US"/>
          </a:p>
        </p:txBody>
      </p:sp>
      <p:sp>
        <p:nvSpPr>
          <p:cNvPr id="14012" name="Object 14012"/>
          <p:cNvSpPr txBox="1"/>
          <p:nvPr/>
        </p:nvSpPr>
        <p:spPr>
          <a:xfrm>
            <a:off x="2921000" y="4648200"/>
            <a:ext cx="5727700" cy="749300"/>
          </a:xfrm>
          <a:prstGeom prst="rect">
            <a:avLst/>
          </a:prstGeom>
        </p:spPr>
        <p:txBody>
          <a:bodyPr vert="horz" anchor="t" rtlCol="0" anchorCtr="0">
            <a:noAutofit/>
          </a:bodyPr>
          <a:lstStyle/>
          <a:p>
            <a:pPr algn="r">
              <a:lnSpc>
                <a:spcPct val="123333"/>
              </a:lnSpc>
            </a:pPr>
            <a:r>
              <a:rPr sz="4000" i="0" b="0" dirty="0" smtClean="0" lang="zh-CN">
                <a:solidFill>
                  <a:srgbClr val="333333"/>
                </a:solidFill>
                <a:latin typeface="OPPOSans-B"/>
                <a:ea typeface="OPPOSans-B"/>
              </a:rPr>
              <a:t>高购买力用户</a:t>
            </a:r>
            <a:endParaRPr lang="zh-CN" altLang="en-US"/>
          </a:p>
        </p:txBody>
      </p:sp>
      <p:sp>
        <p:nvSpPr>
          <p:cNvPr id="14013" name="Object 14013"/>
          <p:cNvSpPr txBox="1"/>
          <p:nvPr/>
        </p:nvSpPr>
        <p:spPr>
          <a:xfrm>
            <a:off x="15938500" y="4671046"/>
            <a:ext cx="5727700" cy="749300"/>
          </a:xfrm>
          <a:prstGeom prst="rect">
            <a:avLst/>
          </a:prstGeom>
        </p:spPr>
        <p:txBody>
          <a:bodyPr vert="horz" anchor="t" rtlCol="0" anchorCtr="0">
            <a:noAutofit/>
          </a:bodyPr>
          <a:lstStyle/>
          <a:p>
            <a:pPr algn="l">
              <a:lnSpc>
                <a:spcPct val="123333"/>
              </a:lnSpc>
            </a:pPr>
            <a:r>
              <a:rPr sz="4000" i="0" b="0" dirty="0" smtClean="0" lang="zh-CN">
                <a:solidFill>
                  <a:srgbClr val="333333"/>
                </a:solidFill>
                <a:latin typeface="OPPOSans-B"/>
                <a:ea typeface="OPPOSans-B"/>
              </a:rPr>
              <a:t>用户互动强</a:t>
            </a:r>
            <a:endParaRPr lang="zh-CN" altLang="en-US"/>
          </a:p>
        </p:txBody>
      </p:sp>
      <p:sp>
        <p:nvSpPr>
          <p:cNvPr id="14014" name="Object 14014"/>
          <p:cNvSpPr txBox="1"/>
          <p:nvPr/>
        </p:nvSpPr>
        <p:spPr>
          <a:xfrm>
            <a:off x="2921000" y="8271745"/>
            <a:ext cx="5727700" cy="749300"/>
          </a:xfrm>
          <a:prstGeom prst="rect">
            <a:avLst/>
          </a:prstGeom>
        </p:spPr>
        <p:txBody>
          <a:bodyPr vert="horz" anchor="t" rtlCol="0" anchorCtr="0">
            <a:noAutofit/>
          </a:bodyPr>
          <a:lstStyle/>
          <a:p>
            <a:pPr algn="r">
              <a:lnSpc>
                <a:spcPct val="123333"/>
              </a:lnSpc>
            </a:pPr>
            <a:r>
              <a:rPr sz="4000" i="0" b="0" dirty="0" smtClean="0" lang="zh-CN">
                <a:solidFill>
                  <a:srgbClr val="333333"/>
                </a:solidFill>
                <a:latin typeface="OPPOSans-B"/>
                <a:ea typeface="OPPOSans-B"/>
              </a:rPr>
              <a:t>品牌效益强</a:t>
            </a:r>
            <a:endParaRPr lang="zh-CN" altLang="en-US"/>
          </a:p>
        </p:txBody>
      </p:sp>
      <p:sp>
        <p:nvSpPr>
          <p:cNvPr id="14015" name="Object 14015"/>
          <p:cNvSpPr txBox="1"/>
          <p:nvPr/>
        </p:nvSpPr>
        <p:spPr>
          <a:xfrm>
            <a:off x="15938500" y="8271745"/>
            <a:ext cx="5727700" cy="749300"/>
          </a:xfrm>
          <a:prstGeom prst="rect">
            <a:avLst/>
          </a:prstGeom>
        </p:spPr>
        <p:txBody>
          <a:bodyPr vert="horz" anchor="t" rtlCol="0" anchorCtr="0">
            <a:noAutofit/>
          </a:bodyPr>
          <a:lstStyle/>
          <a:p>
            <a:pPr algn="l">
              <a:lnSpc>
                <a:spcPct val="123333"/>
              </a:lnSpc>
            </a:pPr>
            <a:r>
              <a:rPr sz="4000" i="0" b="0" dirty="0" smtClean="0" lang="zh-CN">
                <a:solidFill>
                  <a:srgbClr val="333333"/>
                </a:solidFill>
                <a:latin typeface="OPPOSans-B"/>
                <a:ea typeface="OPPOSans-B"/>
              </a:rPr>
              <a:t>激发用户购买需求</a:t>
            </a:r>
            <a:endParaRPr lang="zh-CN" altLang="en-US"/>
          </a:p>
        </p:txBody>
      </p:sp>
      <p:sp>
        <p:nvSpPr>
          <p:cNvPr id="14016" name="Object 14016"/>
          <p:cNvSpPr txBox="1"/>
          <p:nvPr/>
        </p:nvSpPr>
        <p:spPr>
          <a:xfrm>
            <a:off x="2921000" y="5720714"/>
            <a:ext cx="5727700" cy="914400"/>
          </a:xfrm>
          <a:prstGeom prst="rect">
            <a:avLst/>
          </a:prstGeom>
        </p:spPr>
        <p:txBody>
          <a:bodyPr vert="horz" anchor="t" rtlCol="0" anchorCtr="0">
            <a:noAutofit/>
          </a:bodyPr>
          <a:lstStyle/>
          <a:p>
            <a:pPr algn="r">
              <a:lnSpc>
                <a:spcPct val="100000"/>
              </a:lnSpc>
            </a:pPr>
            <a:r>
              <a:rPr sz="3000" i="0" b="0" dirty="0" smtClean="0" lang="zh-CN">
                <a:solidFill>
                  <a:srgbClr val="666666"/>
                </a:solidFill>
                <a:latin typeface="OPPOSans-R"/>
                <a:ea typeface="OPPOSans-R"/>
              </a:rPr>
              <a:t>用户基数大，且购买力强，市场潜力巨大</a:t>
            </a:r>
            <a:endParaRPr lang="zh-CN" altLang="en-US"/>
          </a:p>
        </p:txBody>
      </p:sp>
      <p:sp>
        <p:nvSpPr>
          <p:cNvPr id="14017" name="Object 14017"/>
          <p:cNvSpPr txBox="1"/>
          <p:nvPr/>
        </p:nvSpPr>
        <p:spPr>
          <a:xfrm>
            <a:off x="15938500" y="5720714"/>
            <a:ext cx="5727700" cy="914400"/>
          </a:xfrm>
          <a:prstGeom prst="rect">
            <a:avLst/>
          </a:prstGeom>
        </p:spPr>
        <p:txBody>
          <a:bodyPr vert="horz" anchor="t" rtlCol="0" anchorCtr="0">
            <a:noAutofit/>
          </a:bodyPr>
          <a:lstStyle/>
          <a:p>
            <a:pPr algn="l">
              <a:lnSpc>
                <a:spcPct val="100000"/>
              </a:lnSpc>
            </a:pPr>
            <a:r>
              <a:rPr sz="3000" i="0" b="0" dirty="0" smtClean="0" lang="zh-CN">
                <a:solidFill>
                  <a:srgbClr val="666666"/>
                </a:solidFill>
                <a:latin typeface="OPPOSans-R"/>
                <a:ea typeface="OPPOSans-R"/>
              </a:rPr>
              <a:t>用户使用产品会自发分享使用感受，进一步提高产品宣传效果</a:t>
            </a:r>
            <a:endParaRPr lang="zh-CN" altLang="en-US"/>
          </a:p>
        </p:txBody>
      </p:sp>
      <p:sp>
        <p:nvSpPr>
          <p:cNvPr id="14018" name="Object 14018"/>
          <p:cNvSpPr txBox="1"/>
          <p:nvPr/>
        </p:nvSpPr>
        <p:spPr>
          <a:xfrm>
            <a:off x="2921000" y="9314814"/>
            <a:ext cx="5727700" cy="1371600"/>
          </a:xfrm>
          <a:prstGeom prst="rect">
            <a:avLst/>
          </a:prstGeom>
        </p:spPr>
        <p:txBody>
          <a:bodyPr vert="horz" anchor="t" rtlCol="0" anchorCtr="0">
            <a:noAutofit/>
          </a:bodyPr>
          <a:lstStyle/>
          <a:p>
            <a:pPr algn="r">
              <a:lnSpc>
                <a:spcPct val="100000"/>
              </a:lnSpc>
            </a:pPr>
            <a:r>
              <a:rPr sz="3000" i="0" b="0" dirty="0" smtClean="0" lang="zh-CN">
                <a:solidFill>
                  <a:srgbClr val="666666"/>
                </a:solidFill>
                <a:latin typeface="OPPOSans-R"/>
                <a:ea typeface="OPPOSans-R"/>
              </a:rPr>
              <a:t>小红书邀请各类明星/网红博主入驻，吸引庞大的粉丝群体，增加用户量，提高品牌度</a:t>
            </a:r>
            <a:endParaRPr lang="zh-CN" altLang="en-US"/>
          </a:p>
        </p:txBody>
      </p:sp>
      <p:sp>
        <p:nvSpPr>
          <p:cNvPr id="14019" name="Object 14019"/>
          <p:cNvSpPr txBox="1"/>
          <p:nvPr/>
        </p:nvSpPr>
        <p:spPr>
          <a:xfrm>
            <a:off x="15938500" y="9314814"/>
            <a:ext cx="5727700" cy="914400"/>
          </a:xfrm>
          <a:prstGeom prst="rect">
            <a:avLst/>
          </a:prstGeom>
        </p:spPr>
        <p:txBody>
          <a:bodyPr vert="horz" anchor="t" rtlCol="0" anchorCtr="0">
            <a:noAutofit/>
          </a:bodyPr>
          <a:lstStyle/>
          <a:p>
            <a:pPr algn="l">
              <a:lnSpc>
                <a:spcPct val="100000"/>
              </a:lnSpc>
            </a:pPr>
            <a:r>
              <a:rPr sz="3000" i="0" b="0" dirty="0" smtClean="0" lang="zh-CN">
                <a:solidFill>
                  <a:srgbClr val="666666"/>
                </a:solidFill>
                <a:latin typeface="OPPOSans-R"/>
                <a:ea typeface="OPPOSans-R"/>
              </a:rPr>
              <a:t>广告从各种形式加强种草效果，激发用户购买需求</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7EACFF"/>
        </a:solidFill>
      </p:bgPr>
    </p:bg>
    <p:spTree>
      <p:nvGrpSpPr>
        <p:cNvPr id="1" name=""/>
        <p:cNvGrpSpPr/>
        <p:nvPr/>
      </p:nvGrpSpPr>
      <p:grpSpPr>
        <a:xfrm>
          <a:off x="0" y="0"/>
          <a:ext cx="0" cy="0"/>
          <a:chOff x="0" y="0"/>
          <a:chExt cx="0" cy="0"/>
        </a:xfrm>
      </p:grpSpPr>
      <p:pic>
        <p:nvPicPr>
          <p:cNvPr id="1501" name="image 1501"/>
          <p:cNvPicPr>
            <a:picLocks noChangeAspect="1"/>
          </p:cNvPicPr>
          <p:nvPr/>
        </p:nvPicPr>
        <p:blipFill>
          <a:blip r:embed="rId1501">
                </a:blip>
          <a:srcRect/>
          <a:stretch>
            <a:fillRect/>
          </a:stretch>
        </p:blipFill>
        <p:spPr>
          <a:xfrm rot="0" flipV="0" flipH="0">
            <a:off x="22961600" y="2489200"/>
            <a:ext cx="2590800" cy="2590800"/>
          </a:xfrm>
          <a:prstGeom prst="rect">
            <a:avLst/>
          </a:prstGeom>
        </p:spPr>
      </p:pic>
      <p:pic>
        <p:nvPicPr>
          <p:cNvPr id="1502" name="image 1502"/>
          <p:cNvPicPr>
            <a:picLocks noChangeAspect="1"/>
          </p:cNvPicPr>
          <p:nvPr/>
        </p:nvPicPr>
        <p:blipFill>
          <a:blip r:embed="rId1502">
                </a:blip>
          <a:srcRect/>
          <a:stretch>
            <a:fillRect/>
          </a:stretch>
        </p:blipFill>
        <p:spPr>
          <a:xfrm rot="0" flipV="0" flipH="0">
            <a:off x="495300" y="609600"/>
            <a:ext cx="23380700" cy="12484100"/>
          </a:xfrm>
          <a:prstGeom prst="rect">
            <a:avLst/>
          </a:prstGeom>
        </p:spPr>
      </p:pic>
      <p:pic>
        <p:nvPicPr>
          <p:cNvPr id="1503" name="image 1503"/>
          <p:cNvPicPr>
            <a:picLocks noChangeAspect="1"/>
          </p:cNvPicPr>
          <p:nvPr/>
        </p:nvPicPr>
        <p:blipFill>
          <a:blip r:embed="rId1503">
                </a:blip>
          <a:srcRect/>
          <a:stretch>
            <a:fillRect/>
          </a:stretch>
        </p:blipFill>
        <p:spPr>
          <a:xfrm rot="0" flipV="0" flipH="0">
            <a:off x="19050000" y="11976100"/>
            <a:ext cx="4419600" cy="4419600"/>
          </a:xfrm>
          <a:prstGeom prst="rect">
            <a:avLst/>
          </a:prstGeom>
        </p:spPr>
      </p:pic>
      <p:pic>
        <p:nvPicPr>
          <p:cNvPr id="1504" name="image 1504"/>
          <p:cNvPicPr>
            <a:picLocks noChangeAspect="1"/>
          </p:cNvPicPr>
          <p:nvPr/>
        </p:nvPicPr>
        <p:blipFill>
          <a:blip r:embed="rId1504">
                </a:blip>
          <a:srcRect/>
          <a:stretch>
            <a:fillRect/>
          </a:stretch>
        </p:blipFill>
        <p:spPr>
          <a:xfrm rot="0" flipV="0" flipH="0">
            <a:off x="10541000" y="6286500"/>
            <a:ext cx="3149600" cy="3149600"/>
          </a:xfrm>
          <a:prstGeom prst="rect">
            <a:avLst/>
          </a:prstGeom>
        </p:spPr>
      </p:pic>
      <p:pic>
        <p:nvPicPr>
          <p:cNvPr id="1505" name="image 1505"/>
          <p:cNvPicPr>
            <a:picLocks noChangeAspect="1"/>
          </p:cNvPicPr>
          <p:nvPr/>
        </p:nvPicPr>
        <p:blipFill>
          <a:blip r:embed="rId1505">
            <a:alphaModFix amt="52156"/>
          </a:blip>
          <a:srcRect/>
          <a:stretch>
            <a:fillRect/>
          </a:stretch>
        </p:blipFill>
        <p:spPr>
          <a:xfrm rot="0" flipV="0" flipH="0">
            <a:off x="9194800" y="7480300"/>
            <a:ext cx="977900" cy="774700"/>
          </a:xfrm>
          <a:prstGeom prst="rect">
            <a:avLst/>
          </a:prstGeom>
        </p:spPr>
      </p:pic>
      <p:pic>
        <p:nvPicPr>
          <p:cNvPr id="1506" name="image 1506"/>
          <p:cNvPicPr>
            <a:picLocks noChangeAspect="1"/>
          </p:cNvPicPr>
          <p:nvPr/>
        </p:nvPicPr>
        <p:blipFill>
          <a:blip r:embed="rId1506">
            <a:alphaModFix amt="29413"/>
          </a:blip>
          <a:srcRect/>
          <a:stretch>
            <a:fillRect/>
          </a:stretch>
        </p:blipFill>
        <p:spPr>
          <a:xfrm rot="0" flipV="0" flipH="0">
            <a:off x="-2578100" y="-5143500"/>
            <a:ext cx="7975600" cy="7975600"/>
          </a:xfrm>
          <a:prstGeom prst="rect">
            <a:avLst/>
          </a:prstGeom>
        </p:spPr>
      </p:pic>
      <p:pic>
        <p:nvPicPr>
          <p:cNvPr id="1507" name="image 1507"/>
          <p:cNvPicPr>
            <a:picLocks noChangeAspect="1"/>
          </p:cNvPicPr>
          <p:nvPr/>
        </p:nvPicPr>
        <p:blipFill>
          <a:blip r:embed="rId1507">
            <a:alphaModFix amt="52156"/>
          </a:blip>
          <a:srcRect/>
          <a:stretch>
            <a:fillRect/>
          </a:stretch>
        </p:blipFill>
        <p:spPr>
          <a:xfrm rot="0" flipV="0" flipH="0">
            <a:off x="14058900" y="7480300"/>
            <a:ext cx="977900" cy="774700"/>
          </a:xfrm>
          <a:prstGeom prst="rect">
            <a:avLst/>
          </a:prstGeom>
        </p:spPr>
      </p:pic>
      <p:sp>
        <p:nvSpPr>
          <p:cNvPr id="1508" name="Object 1508"/>
          <p:cNvSpPr txBox="1"/>
          <p:nvPr/>
        </p:nvSpPr>
        <p:spPr>
          <a:xfrm>
            <a:off x="10382453" y="7035800"/>
            <a:ext cx="3619092" cy="1498600"/>
          </a:xfrm>
          <a:prstGeom prst="rect">
            <a:avLst/>
          </a:prstGeom>
        </p:spPr>
        <p:txBody>
          <a:bodyPr vert="horz" anchor="t" rtlCol="0" anchorCtr="0">
            <a:noAutofit/>
          </a:bodyPr>
          <a:lstStyle/>
          <a:p>
            <a:pPr algn="ctr">
              <a:lnSpc>
                <a:spcPct val="123333"/>
              </a:lnSpc>
            </a:pPr>
            <a:r>
              <a:rPr sz="8000" i="0" b="0" dirty="0" smtClean="0" lang="zh-CN">
                <a:solidFill>
                  <a:srgbClr val="FFFFFF"/>
                </a:solidFill>
                <a:latin typeface="OPPOSans-B"/>
                <a:ea typeface="OPPOSans-B"/>
              </a:rPr>
              <a:t>缺点</a:t>
            </a:r>
            <a:endParaRPr lang="zh-CN" altLang="en-US"/>
          </a:p>
        </p:txBody>
      </p:sp>
      <p:sp>
        <p:nvSpPr>
          <p:cNvPr id="1509" name="Object 1509"/>
          <p:cNvSpPr txBox="1"/>
          <p:nvPr/>
        </p:nvSpPr>
        <p:spPr>
          <a:xfrm>
            <a:off x="9170823" y="1173698"/>
            <a:ext cx="6042353" cy="1498600"/>
          </a:xfrm>
          <a:prstGeom prst="rect">
            <a:avLst/>
          </a:prstGeom>
        </p:spPr>
        <p:txBody>
          <a:bodyPr vert="horz" anchor="t" rtlCol="0" anchorCtr="0">
            <a:noAutofit/>
          </a:bodyPr>
          <a:lstStyle/>
          <a:p>
            <a:pPr algn="ctr">
              <a:lnSpc>
                <a:spcPct val="123333"/>
              </a:lnSpc>
            </a:pPr>
            <a:r>
              <a:rPr sz="8000" i="0" b="0" dirty="0" smtClean="0" lang="zh-CN">
                <a:solidFill>
                  <a:srgbClr val="3A404D"/>
                </a:solidFill>
                <a:latin typeface="OPPOSans-B"/>
                <a:ea typeface="OPPOSans-B"/>
              </a:rPr>
              <a:t>缺点</a:t>
            </a:r>
            <a:endParaRPr lang="zh-CN" altLang="en-US"/>
          </a:p>
        </p:txBody>
      </p:sp>
      <p:sp>
        <p:nvSpPr>
          <p:cNvPr id="15010" name="Object 15010"/>
          <p:cNvSpPr txBox="1"/>
          <p:nvPr/>
        </p:nvSpPr>
        <p:spPr>
          <a:xfrm>
            <a:off x="10027361" y="2672298"/>
            <a:ext cx="4329277" cy="558800"/>
          </a:xfrm>
          <a:prstGeom prst="rect">
            <a:avLst/>
          </a:prstGeom>
        </p:spPr>
        <p:txBody>
          <a:bodyPr vert="horz" anchor="t" rtlCol="0" anchorCtr="0">
            <a:noAutofit/>
          </a:bodyPr>
          <a:lstStyle/>
          <a:p>
            <a:pPr algn="ctr">
              <a:lnSpc>
                <a:spcPct val="123333"/>
              </a:lnSpc>
            </a:pPr>
            <a:r>
              <a:rPr sz="3000" i="0" b="0" dirty="0" smtClean="0" lang="zh-CN">
                <a:solidFill>
                  <a:srgbClr val="3A404D"/>
                </a:solidFill>
                <a:latin typeface="OPPOSans-R"/>
                <a:ea typeface="OPPOSans-R"/>
              </a:rPr>
              <a:t>Shortcoming</a:t>
            </a:r>
            <a:endParaRPr lang="zh-CN" altLang="en-US"/>
          </a:p>
        </p:txBody>
      </p:sp>
      <p:sp>
        <p:nvSpPr>
          <p:cNvPr id="15011" name="Object 15011"/>
          <p:cNvSpPr txBox="1"/>
          <p:nvPr/>
        </p:nvSpPr>
        <p:spPr>
          <a:xfrm>
            <a:off x="2844799" y="6286500"/>
            <a:ext cx="5727700" cy="749300"/>
          </a:xfrm>
          <a:prstGeom prst="rect">
            <a:avLst/>
          </a:prstGeom>
        </p:spPr>
        <p:txBody>
          <a:bodyPr vert="horz" anchor="t" rtlCol="0" anchorCtr="0">
            <a:noAutofit/>
          </a:bodyPr>
          <a:lstStyle/>
          <a:p>
            <a:pPr algn="r">
              <a:lnSpc>
                <a:spcPct val="123333"/>
              </a:lnSpc>
            </a:pPr>
            <a:r>
              <a:rPr sz="4000" i="0" b="0" dirty="0" smtClean="0" lang="zh-CN">
                <a:solidFill>
                  <a:srgbClr val="333333"/>
                </a:solidFill>
                <a:latin typeface="OPPOSans-B"/>
                <a:ea typeface="OPPOSans-B"/>
              </a:rPr>
              <a:t>虚假宣传效果</a:t>
            </a:r>
            <a:endParaRPr lang="zh-CN" altLang="en-US"/>
          </a:p>
        </p:txBody>
      </p:sp>
      <p:sp>
        <p:nvSpPr>
          <p:cNvPr id="15012" name="Object 15012"/>
          <p:cNvSpPr txBox="1"/>
          <p:nvPr/>
        </p:nvSpPr>
        <p:spPr>
          <a:xfrm>
            <a:off x="15849600" y="6535151"/>
            <a:ext cx="6568844" cy="749300"/>
          </a:xfrm>
          <a:prstGeom prst="rect">
            <a:avLst/>
          </a:prstGeom>
        </p:spPr>
        <p:txBody>
          <a:bodyPr vert="horz" anchor="t" rtlCol="0" anchorCtr="0">
            <a:noAutofit/>
          </a:bodyPr>
          <a:lstStyle/>
          <a:p>
            <a:pPr algn="l">
              <a:lnSpc>
                <a:spcPct val="123333"/>
              </a:lnSpc>
            </a:pPr>
            <a:r>
              <a:rPr sz="4000" i="0" b="0" dirty="0" smtClean="0" lang="zh-CN">
                <a:solidFill>
                  <a:srgbClr val="333333"/>
                </a:solidFill>
                <a:latin typeface="OPPOSans-B"/>
                <a:ea typeface="OPPOSans-B"/>
              </a:rPr>
              <a:t>微商产品质量参差不齐</a:t>
            </a:r>
            <a:endParaRPr lang="zh-CN" altLang="en-US"/>
          </a:p>
        </p:txBody>
      </p:sp>
      <p:sp>
        <p:nvSpPr>
          <p:cNvPr id="15013" name="Object 15013"/>
          <p:cNvSpPr txBox="1"/>
          <p:nvPr/>
        </p:nvSpPr>
        <p:spPr>
          <a:xfrm>
            <a:off x="2844800" y="7333614"/>
            <a:ext cx="5727700" cy="1371600"/>
          </a:xfrm>
          <a:prstGeom prst="rect">
            <a:avLst/>
          </a:prstGeom>
        </p:spPr>
        <p:txBody>
          <a:bodyPr vert="horz" anchor="t" rtlCol="0" anchorCtr="0">
            <a:noAutofit/>
          </a:bodyPr>
          <a:lstStyle/>
          <a:p>
            <a:pPr algn="r">
              <a:lnSpc>
                <a:spcPct val="100000"/>
              </a:lnSpc>
            </a:pPr>
            <a:r>
              <a:rPr sz="3000" i="0" b="0" dirty="0" smtClean="0" lang="zh-CN">
                <a:solidFill>
                  <a:srgbClr val="666666"/>
                </a:solidFill>
                <a:latin typeface="OPPOSans-R"/>
                <a:ea typeface="OPPOSans-R"/>
              </a:rPr>
              <a:t>产品质量本身不过关＋广告宣传过度，用户实际体验感不好容易影响产品本身品牌</a:t>
            </a:r>
            <a:endParaRPr lang="zh-CN" altLang="en-US"/>
          </a:p>
        </p:txBody>
      </p:sp>
      <p:sp>
        <p:nvSpPr>
          <p:cNvPr id="15014" name="Object 15014"/>
          <p:cNvSpPr txBox="1"/>
          <p:nvPr/>
        </p:nvSpPr>
        <p:spPr>
          <a:xfrm>
            <a:off x="15849600" y="7574914"/>
            <a:ext cx="5727700" cy="914400"/>
          </a:xfrm>
          <a:prstGeom prst="rect">
            <a:avLst/>
          </a:prstGeom>
        </p:spPr>
        <p:txBody>
          <a:bodyPr vert="horz" anchor="t" rtlCol="0" anchorCtr="0">
            <a:noAutofit/>
          </a:bodyPr>
          <a:lstStyle/>
          <a:p>
            <a:pPr algn="l">
              <a:lnSpc>
                <a:spcPct val="100000"/>
              </a:lnSpc>
            </a:pPr>
            <a:r>
              <a:rPr sz="3000" i="0" b="0" dirty="0" smtClean="0" lang="zh-CN">
                <a:solidFill>
                  <a:srgbClr val="666666"/>
                </a:solidFill>
                <a:latin typeface="OPPOSans-R"/>
                <a:ea typeface="OPPOSans-R"/>
              </a:rPr>
              <a:t>微商三无品牌广告多，产品质量层次不齐，影响平台声誉。</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DE1D9"/>
        </a:solidFill>
      </p:bgPr>
    </p:bg>
    <p:spTree>
      <p:nvGrpSpPr>
        <p:cNvPr id="1" name=""/>
        <p:cNvGrpSpPr/>
        <p:nvPr/>
      </p:nvGrpSpPr>
      <p:grpSpPr>
        <a:xfrm>
          <a:off x="0" y="0"/>
          <a:ext cx="0" cy="0"/>
          <a:chOff x="0" y="0"/>
          <a:chExt cx="0" cy="0"/>
        </a:xfrm>
      </p:grpSpPr>
      <p:pic>
        <p:nvPicPr>
          <p:cNvPr id="1601" name="image 1601"/>
          <p:cNvPicPr>
            <a:picLocks noChangeAspect="1"/>
          </p:cNvPicPr>
          <p:nvPr/>
        </p:nvPicPr>
        <p:blipFill>
          <a:blip r:embed="rId1601">
                </a:blip>
          <a:srcRect/>
          <a:stretch>
            <a:fillRect/>
          </a:stretch>
        </p:blipFill>
        <p:spPr>
          <a:xfrm rot="0" flipV="0" flipH="0">
            <a:off x="508000" y="635000"/>
            <a:ext cx="23368000" cy="12446000"/>
          </a:xfrm>
          <a:prstGeom prst="rect">
            <a:avLst/>
          </a:prstGeom>
        </p:spPr>
      </p:pic>
      <p:pic>
        <p:nvPicPr>
          <p:cNvPr id="1602" name="image 1602"/>
          <p:cNvPicPr>
            <a:picLocks noChangeAspect="1"/>
          </p:cNvPicPr>
          <p:nvPr/>
        </p:nvPicPr>
        <p:blipFill>
          <a:blip r:embed="rId1602">
            <a:alphaModFix amt="57954"/>
          </a:blip>
          <a:srcRect/>
          <a:stretch>
            <a:fillRect/>
          </a:stretch>
        </p:blipFill>
        <p:spPr>
          <a:xfrm rot="0" flipV="0" flipH="0">
            <a:off x="23088600" y="-495300"/>
            <a:ext cx="2590800" cy="2590800"/>
          </a:xfrm>
          <a:prstGeom prst="rect">
            <a:avLst/>
          </a:prstGeom>
        </p:spPr>
      </p:pic>
      <p:pic>
        <p:nvPicPr>
          <p:cNvPr id="1603" name="image 1603"/>
          <p:cNvPicPr>
            <a:picLocks noChangeAspect="1"/>
          </p:cNvPicPr>
          <p:nvPr/>
        </p:nvPicPr>
        <p:blipFill>
          <a:blip r:embed="rId1603">
                </a:blip>
          <a:srcRect/>
          <a:stretch>
            <a:fillRect/>
          </a:stretch>
        </p:blipFill>
        <p:spPr>
          <a:xfrm rot="0" flipV="0" flipH="0">
            <a:off x="-1752600" y="-4940300"/>
            <a:ext cx="7975600" cy="7975600"/>
          </a:xfrm>
          <a:prstGeom prst="rect">
            <a:avLst/>
          </a:prstGeom>
        </p:spPr>
      </p:pic>
      <p:pic>
        <p:nvPicPr>
          <p:cNvPr id="1604" name="image 1604"/>
          <p:cNvPicPr>
            <a:picLocks noChangeAspect="1"/>
          </p:cNvPicPr>
          <p:nvPr/>
        </p:nvPicPr>
        <p:blipFill>
          <a:blip r:embed="rId1604">
                </a:blip>
          <a:srcRect/>
          <a:stretch>
            <a:fillRect/>
          </a:stretch>
        </p:blipFill>
        <p:spPr>
          <a:xfrm rot="0" flipV="0" flipH="0">
            <a:off x="1422400" y="13055600"/>
            <a:ext cx="4419600" cy="4419600"/>
          </a:xfrm>
          <a:prstGeom prst="rect">
            <a:avLst/>
          </a:prstGeom>
        </p:spPr>
      </p:pic>
      <p:pic>
        <p:nvPicPr>
          <p:cNvPr id="1605" name="image 1605"/>
          <p:cNvPicPr>
            <a:picLocks noChangeAspect="1"/>
          </p:cNvPicPr>
          <p:nvPr/>
        </p:nvPicPr>
        <p:blipFill>
          <a:blip r:embed="rId1605">
                </a:blip>
          <a:srcRect/>
          <a:stretch>
            <a:fillRect/>
          </a:stretch>
        </p:blipFill>
        <p:spPr>
          <a:xfrm rot="0" flipV="0" flipH="0">
            <a:off x="495300" y="635000"/>
            <a:ext cx="8204200" cy="12446000"/>
          </a:xfrm>
          <a:prstGeom prst="rect">
            <a:avLst/>
          </a:prstGeom>
        </p:spPr>
      </p:pic>
      <p:sp>
        <p:nvSpPr>
          <p:cNvPr id="1606" name="Object 1606"/>
          <p:cNvSpPr txBox="1"/>
          <p:nvPr/>
        </p:nvSpPr>
        <p:spPr>
          <a:xfrm>
            <a:off x="10693400" y="3033282"/>
            <a:ext cx="7058451" cy="673100"/>
          </a:xfrm>
          <a:prstGeom prst="rect">
            <a:avLst/>
          </a:prstGeom>
        </p:spPr>
        <p:txBody>
          <a:bodyPr vert="horz" anchor="t" rtlCol="0" anchorCtr="0">
            <a:noAutofit/>
          </a:bodyPr>
          <a:lstStyle/>
          <a:p>
            <a:pPr algn="l">
              <a:lnSpc>
                <a:spcPct val="123333"/>
              </a:lnSpc>
            </a:pPr>
            <a:r>
              <a:rPr sz="3600" i="0" b="0" dirty="0" smtClean="0" lang="zh-CN">
                <a:solidFill>
                  <a:srgbClr val="333333"/>
                </a:solidFill>
                <a:latin typeface="OPPOSans-B"/>
                <a:ea typeface="OPPOSans-B"/>
              </a:rPr>
              <a:t>垂直经济是发展趋势</a:t>
            </a:r>
            <a:endParaRPr lang="zh-CN" altLang="en-US"/>
          </a:p>
        </p:txBody>
      </p:sp>
      <p:sp>
        <p:nvSpPr>
          <p:cNvPr id="1607" name="Object 1607"/>
          <p:cNvSpPr txBox="1"/>
          <p:nvPr/>
        </p:nvSpPr>
        <p:spPr>
          <a:xfrm>
            <a:off x="10718800" y="4899368"/>
            <a:ext cx="7033056" cy="673100"/>
          </a:xfrm>
          <a:prstGeom prst="rect">
            <a:avLst/>
          </a:prstGeom>
        </p:spPr>
        <p:txBody>
          <a:bodyPr vert="horz" anchor="t" rtlCol="0" anchorCtr="0">
            <a:noAutofit/>
          </a:bodyPr>
          <a:lstStyle/>
          <a:p>
            <a:pPr algn="l">
              <a:lnSpc>
                <a:spcPct val="123333"/>
              </a:lnSpc>
            </a:pPr>
            <a:r>
              <a:rPr sz="3600" i="0" b="0" dirty="0" smtClean="0" lang="zh-CN">
                <a:solidFill>
                  <a:srgbClr val="333333"/>
                </a:solidFill>
                <a:latin typeface="OPPOSans-B"/>
                <a:ea typeface="OPPOSans-B"/>
              </a:rPr>
              <a:t>KOL推荐提高转化</a:t>
            </a:r>
            <a:endParaRPr lang="zh-CN" altLang="en-US"/>
          </a:p>
        </p:txBody>
      </p:sp>
      <p:sp>
        <p:nvSpPr>
          <p:cNvPr id="1608" name="Object 1608"/>
          <p:cNvSpPr txBox="1"/>
          <p:nvPr/>
        </p:nvSpPr>
        <p:spPr>
          <a:xfrm>
            <a:off x="10680700" y="10199476"/>
            <a:ext cx="6623050" cy="673100"/>
          </a:xfrm>
          <a:prstGeom prst="rect">
            <a:avLst/>
          </a:prstGeom>
        </p:spPr>
        <p:txBody>
          <a:bodyPr vert="horz" anchor="t" rtlCol="0" anchorCtr="0">
            <a:noAutofit/>
          </a:bodyPr>
          <a:lstStyle/>
          <a:p>
            <a:pPr algn="l">
              <a:lnSpc>
                <a:spcPct val="123333"/>
              </a:lnSpc>
            </a:pPr>
            <a:r>
              <a:rPr sz="3600" i="0" b="0" dirty="0" smtClean="0" lang="zh-CN">
                <a:solidFill>
                  <a:srgbClr val="333333"/>
                </a:solidFill>
                <a:latin typeface="OPPOSans-B"/>
                <a:ea typeface="OPPOSans-B"/>
              </a:rPr>
              <a:t>社区化电商是主流发力点</a:t>
            </a:r>
            <a:endParaRPr lang="zh-CN" altLang="en-US"/>
          </a:p>
        </p:txBody>
      </p:sp>
      <p:sp>
        <p:nvSpPr>
          <p:cNvPr id="1609" name="Object 1609"/>
          <p:cNvSpPr txBox="1"/>
          <p:nvPr/>
        </p:nvSpPr>
        <p:spPr>
          <a:xfrm>
            <a:off x="10718800" y="7388568"/>
            <a:ext cx="6584950" cy="673100"/>
          </a:xfrm>
          <a:prstGeom prst="rect">
            <a:avLst/>
          </a:prstGeom>
        </p:spPr>
        <p:txBody>
          <a:bodyPr vert="horz" anchor="t" rtlCol="0" anchorCtr="0">
            <a:noAutofit/>
          </a:bodyPr>
          <a:lstStyle/>
          <a:p>
            <a:pPr algn="l">
              <a:lnSpc>
                <a:spcPct val="123333"/>
              </a:lnSpc>
            </a:pPr>
            <a:r>
              <a:rPr sz="3600" i="0" b="0" dirty="0" smtClean="0" lang="zh-CN">
                <a:solidFill>
                  <a:srgbClr val="333333"/>
                </a:solidFill>
                <a:latin typeface="OPPOSans-B"/>
                <a:ea typeface="OPPOSans-B"/>
              </a:rPr>
              <a:t>内容提高转化</a:t>
            </a:r>
            <a:endParaRPr lang="zh-CN" altLang="en-US"/>
          </a:p>
        </p:txBody>
      </p:sp>
      <p:sp>
        <p:nvSpPr>
          <p:cNvPr id="16010" name="Object 16010"/>
          <p:cNvSpPr txBox="1"/>
          <p:nvPr/>
        </p:nvSpPr>
        <p:spPr>
          <a:xfrm>
            <a:off x="10693400" y="3782796"/>
            <a:ext cx="11954306" cy="520700"/>
          </a:xfrm>
          <a:prstGeom prst="rect">
            <a:avLst/>
          </a:prstGeom>
        </p:spPr>
        <p:txBody>
          <a:bodyPr vert="horz" anchor="t" rtlCol="0" anchorCtr="0">
            <a:noAutofit/>
          </a:bodyPr>
          <a:lstStyle/>
          <a:p>
            <a:pPr algn="l">
              <a:lnSpc>
                <a:spcPct val="123333"/>
              </a:lnSpc>
            </a:pPr>
            <a:r>
              <a:rPr sz="2800" i="0" b="0" dirty="0" smtClean="0" lang="zh-CN">
                <a:solidFill>
                  <a:srgbClr val="333333"/>
                </a:solidFill>
                <a:latin typeface="OPPOSans-R"/>
                <a:ea typeface="OPPOSans-R"/>
              </a:rPr>
              <a:t>基于特定品类和特定人群的垂直经济成为新的发展趋势　</a:t>
            </a:r>
            <a:endParaRPr lang="zh-CN" altLang="en-US"/>
          </a:p>
        </p:txBody>
      </p:sp>
      <p:sp>
        <p:nvSpPr>
          <p:cNvPr id="16011" name="Object 16011"/>
          <p:cNvSpPr txBox="1"/>
          <p:nvPr/>
        </p:nvSpPr>
        <p:spPr>
          <a:xfrm>
            <a:off x="10693400" y="5819393"/>
            <a:ext cx="11954309" cy="838200"/>
          </a:xfrm>
          <a:prstGeom prst="rect">
            <a:avLst/>
          </a:prstGeom>
        </p:spPr>
        <p:txBody>
          <a:bodyPr vert="horz" anchor="t" rtlCol="0" anchorCtr="0">
            <a:noAutofit/>
          </a:bodyPr>
          <a:lstStyle/>
          <a:p>
            <a:pPr algn="l">
              <a:lnSpc>
                <a:spcPct val="100000"/>
              </a:lnSpc>
            </a:pPr>
            <a:r>
              <a:rPr sz="2800" i="0" b="0" dirty="0" smtClean="0" lang="zh-CN">
                <a:solidFill>
                  <a:srgbClr val="333333"/>
                </a:solidFill>
                <a:latin typeface="OPPOSans-R"/>
                <a:ea typeface="OPPOSans-R"/>
              </a:rPr>
              <a:t>kol推荐(粉丝经济)+产品测评(内容场景化)的内容深受用户欢迎，kol这类权威人士背书，能够减少用户的选择和思考，能够提高转化率</a:t>
            </a:r>
            <a:endParaRPr lang="zh-CN" altLang="en-US"/>
          </a:p>
        </p:txBody>
      </p:sp>
      <p:sp>
        <p:nvSpPr>
          <p:cNvPr id="16012" name="Object 16012"/>
          <p:cNvSpPr txBox="1"/>
          <p:nvPr/>
        </p:nvSpPr>
        <p:spPr>
          <a:xfrm>
            <a:off x="10680700" y="10952022"/>
            <a:ext cx="11967006" cy="520700"/>
          </a:xfrm>
          <a:prstGeom prst="rect">
            <a:avLst/>
          </a:prstGeom>
        </p:spPr>
        <p:txBody>
          <a:bodyPr vert="horz" anchor="t" rtlCol="0" anchorCtr="0">
            <a:noAutofit/>
          </a:bodyPr>
          <a:lstStyle/>
          <a:p>
            <a:pPr algn="l">
              <a:lnSpc>
                <a:spcPct val="123333"/>
              </a:lnSpc>
            </a:pPr>
            <a:r>
              <a:rPr sz="2800" i="0" b="0" dirty="0" smtClean="0" lang="zh-CN">
                <a:solidFill>
                  <a:srgbClr val="333333"/>
                </a:solidFill>
                <a:latin typeface="OPPOSans-R"/>
                <a:ea typeface="OPPOSans-R"/>
              </a:rPr>
              <a:t>社区化电商以及用户UGC是主流内容电商的发力点</a:t>
            </a:r>
            <a:endParaRPr lang="zh-CN" altLang="en-US"/>
          </a:p>
        </p:txBody>
      </p:sp>
      <p:sp>
        <p:nvSpPr>
          <p:cNvPr id="16013" name="Object 16013"/>
          <p:cNvSpPr txBox="1"/>
          <p:nvPr/>
        </p:nvSpPr>
        <p:spPr>
          <a:xfrm>
            <a:off x="10693400" y="8308593"/>
            <a:ext cx="11954306" cy="1257300"/>
          </a:xfrm>
          <a:prstGeom prst="rect">
            <a:avLst/>
          </a:prstGeom>
        </p:spPr>
        <p:txBody>
          <a:bodyPr vert="horz" anchor="t" rtlCol="0" anchorCtr="0">
            <a:noAutofit/>
          </a:bodyPr>
          <a:lstStyle/>
          <a:p>
            <a:pPr algn="l">
              <a:lnSpc>
                <a:spcPct val="100000"/>
              </a:lnSpc>
            </a:pPr>
            <a:r>
              <a:rPr sz="2800" i="0" b="0" dirty="0" smtClean="0" lang="zh-CN">
                <a:solidFill>
                  <a:srgbClr val="333333"/>
                </a:solidFill>
                <a:latin typeface="OPPOSans-R"/>
                <a:ea typeface="OPPOSans-R"/>
              </a:rPr>
              <a:t>价格类和内容类融合导购模式将实现价格优势和品质保障优势的结合，用户转化率和忠诚度更高，是导购行业的理想模式，也是目前主要导购平台的发展方向之一</a:t>
            </a:r>
            <a:endParaRPr lang="zh-CN" altLang="en-US"/>
          </a:p>
        </p:txBody>
      </p:sp>
      <p:sp>
        <p:nvSpPr>
          <p:cNvPr id="16014" name="Object 16014"/>
          <p:cNvSpPr txBox="1"/>
          <p:nvPr/>
        </p:nvSpPr>
        <p:spPr>
          <a:xfrm>
            <a:off x="17917978" y="830804"/>
            <a:ext cx="5742121" cy="1498600"/>
          </a:xfrm>
          <a:prstGeom prst="rect">
            <a:avLst/>
          </a:prstGeom>
        </p:spPr>
        <p:txBody>
          <a:bodyPr vert="horz" anchor="t" rtlCol="0" anchorCtr="0">
            <a:noAutofit/>
          </a:bodyPr>
          <a:lstStyle/>
          <a:p>
            <a:pPr algn="r">
              <a:lnSpc>
                <a:spcPct val="123333"/>
              </a:lnSpc>
            </a:pPr>
            <a:r>
              <a:rPr sz="8000" i="0" b="1" dirty="0" smtClean="0" lang="zh-CN">
                <a:solidFill>
                  <a:srgbClr val="3A404D"/>
                </a:solidFill>
                <a:latin typeface="OPPOSans-B"/>
                <a:ea typeface="OPPOSans-B"/>
              </a:rPr>
              <a:t>总结</a:t>
            </a:r>
            <a:endParaRPr lang="zh-CN" altLang="en-US"/>
          </a:p>
        </p:txBody>
      </p:sp>
      <p:sp>
        <p:nvSpPr>
          <p:cNvPr id="16015" name="Object 16015"/>
          <p:cNvSpPr txBox="1"/>
          <p:nvPr/>
        </p:nvSpPr>
        <p:spPr>
          <a:xfrm>
            <a:off x="19939000" y="2334484"/>
            <a:ext cx="3644900" cy="558800"/>
          </a:xfrm>
          <a:prstGeom prst="rect">
            <a:avLst/>
          </a:prstGeom>
        </p:spPr>
        <p:txBody>
          <a:bodyPr vert="horz" anchor="t" rtlCol="0" anchorCtr="0">
            <a:noAutofit/>
          </a:bodyPr>
          <a:lstStyle/>
          <a:p>
            <a:pPr algn="r">
              <a:lnSpc>
                <a:spcPct val="123333"/>
              </a:lnSpc>
            </a:pPr>
            <a:r>
              <a:rPr sz="3000" i="0" b="0" dirty="0" smtClean="0" lang="zh-CN">
                <a:solidFill>
                  <a:srgbClr val="3A404D"/>
                </a:solidFill>
                <a:latin typeface="OPPOSans-R"/>
                <a:ea typeface="OPPOSans-R"/>
              </a:rPr>
              <a:t>Summary</a:t>
            </a:r>
            <a:endParaRPr lang="zh-CN" altLang="en-US"/>
          </a:p>
        </p:txBody>
      </p:sp>
      <p:sp>
        <p:nvSpPr>
          <p:cNvPr id="16016" name="Object 16016"/>
          <p:cNvSpPr txBox="1"/>
          <p:nvPr/>
        </p:nvSpPr>
        <p:spPr>
          <a:xfrm>
            <a:off x="8764268" y="2978959"/>
            <a:ext cx="1751331" cy="939800"/>
          </a:xfrm>
          <a:prstGeom prst="rect">
            <a:avLst/>
          </a:prstGeom>
        </p:spPr>
        <p:txBody>
          <a:bodyPr vert="horz" anchor="t" rtlCol="0" anchorCtr="0">
            <a:noAutofit/>
          </a:bodyPr>
          <a:lstStyle/>
          <a:p>
            <a:pPr algn="r">
              <a:lnSpc>
                <a:spcPct val="102500"/>
              </a:lnSpc>
            </a:pPr>
            <a:r>
              <a:rPr sz="6000" i="0" b="0" dirty="0" smtClean="0" lang="zh-CN">
                <a:solidFill>
                  <a:srgbClr val="FF675B"/>
                </a:solidFill>
                <a:latin typeface="OPPOSans-B"/>
                <a:ea typeface="OPPOSans-B"/>
              </a:rPr>
              <a:t>01</a:t>
            </a:r>
            <a:endParaRPr lang="zh-CN" altLang="en-US"/>
          </a:p>
        </p:txBody>
      </p:sp>
      <p:sp>
        <p:nvSpPr>
          <p:cNvPr id="16017" name="Object 16017"/>
          <p:cNvSpPr txBox="1"/>
          <p:nvPr/>
        </p:nvSpPr>
        <p:spPr>
          <a:xfrm>
            <a:off x="8764270" y="4828925"/>
            <a:ext cx="1751330" cy="939800"/>
          </a:xfrm>
          <a:prstGeom prst="rect">
            <a:avLst/>
          </a:prstGeom>
        </p:spPr>
        <p:txBody>
          <a:bodyPr vert="horz" anchor="t" rtlCol="0" anchorCtr="0">
            <a:noAutofit/>
          </a:bodyPr>
          <a:lstStyle/>
          <a:p>
            <a:pPr algn="r">
              <a:lnSpc>
                <a:spcPct val="102500"/>
              </a:lnSpc>
            </a:pPr>
            <a:r>
              <a:rPr sz="6000" i="0" b="0" dirty="0" smtClean="0" lang="zh-CN">
                <a:solidFill>
                  <a:srgbClr val="FF675B"/>
                </a:solidFill>
                <a:latin typeface="OPPOSans-B"/>
                <a:ea typeface="OPPOSans-B"/>
              </a:rPr>
              <a:t>02</a:t>
            </a:r>
            <a:endParaRPr lang="zh-CN" altLang="en-US"/>
          </a:p>
        </p:txBody>
      </p:sp>
      <p:sp>
        <p:nvSpPr>
          <p:cNvPr id="16018" name="Object 16018"/>
          <p:cNvSpPr txBox="1"/>
          <p:nvPr/>
        </p:nvSpPr>
        <p:spPr>
          <a:xfrm>
            <a:off x="8764270" y="7326592"/>
            <a:ext cx="1751330" cy="939800"/>
          </a:xfrm>
          <a:prstGeom prst="rect">
            <a:avLst/>
          </a:prstGeom>
        </p:spPr>
        <p:txBody>
          <a:bodyPr vert="horz" anchor="t" rtlCol="0" anchorCtr="0">
            <a:noAutofit/>
          </a:bodyPr>
          <a:lstStyle/>
          <a:p>
            <a:pPr algn="r">
              <a:lnSpc>
                <a:spcPct val="102500"/>
              </a:lnSpc>
            </a:pPr>
            <a:r>
              <a:rPr sz="6000" i="0" b="0" dirty="0" smtClean="0" lang="zh-CN">
                <a:solidFill>
                  <a:srgbClr val="FF675B"/>
                </a:solidFill>
                <a:latin typeface="OPPOSans-B"/>
                <a:ea typeface="OPPOSans-B"/>
              </a:rPr>
              <a:t>03</a:t>
            </a:r>
            <a:endParaRPr lang="zh-CN" altLang="en-US"/>
          </a:p>
        </p:txBody>
      </p:sp>
      <p:sp>
        <p:nvSpPr>
          <p:cNvPr id="16019" name="Object 16019"/>
          <p:cNvSpPr txBox="1"/>
          <p:nvPr/>
        </p:nvSpPr>
        <p:spPr>
          <a:xfrm>
            <a:off x="8764270" y="10129059"/>
            <a:ext cx="1751330" cy="939800"/>
          </a:xfrm>
          <a:prstGeom prst="rect">
            <a:avLst/>
          </a:prstGeom>
        </p:spPr>
        <p:txBody>
          <a:bodyPr vert="horz" anchor="t" rtlCol="0" anchorCtr="0">
            <a:noAutofit/>
          </a:bodyPr>
          <a:lstStyle/>
          <a:p>
            <a:pPr algn="r">
              <a:lnSpc>
                <a:spcPct val="102500"/>
              </a:lnSpc>
            </a:pPr>
            <a:r>
              <a:rPr sz="6000" i="0" b="0" dirty="0" smtClean="0" lang="zh-CN">
                <a:solidFill>
                  <a:srgbClr val="FF675B"/>
                </a:solidFill>
                <a:latin typeface="OPPOSans-B"/>
                <a:ea typeface="OPPOSans-B"/>
              </a:rPr>
              <a:t>04</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DE1D9"/>
        </a:solidFill>
      </p:bgPr>
    </p:bg>
    <p:spTree>
      <p:nvGrpSpPr>
        <p:cNvPr id="1" name=""/>
        <p:cNvGrpSpPr/>
        <p:nvPr/>
      </p:nvGrpSpPr>
      <p:grpSpPr>
        <a:xfrm>
          <a:off x="0" y="0"/>
          <a:ext cx="0" cy="0"/>
          <a:chOff x="0" y="0"/>
          <a:chExt cx="0" cy="0"/>
        </a:xfrm>
      </p:grpSpPr>
      <p:pic>
        <p:nvPicPr>
          <p:cNvPr id="1701" name="image 1701"/>
          <p:cNvPicPr>
            <a:picLocks noChangeAspect="1"/>
          </p:cNvPicPr>
          <p:nvPr/>
        </p:nvPicPr>
        <p:blipFill>
          <a:blip r:embed="rId1701">
                </a:blip>
          <a:srcRect/>
          <a:stretch>
            <a:fillRect/>
          </a:stretch>
        </p:blipFill>
        <p:spPr>
          <a:xfrm rot="0" flipV="0" flipH="0">
            <a:off x="508000" y="635000"/>
            <a:ext cx="23368000" cy="12446000"/>
          </a:xfrm>
          <a:prstGeom prst="rect">
            <a:avLst/>
          </a:prstGeom>
        </p:spPr>
      </p:pic>
      <p:pic>
        <p:nvPicPr>
          <p:cNvPr id="1702" name="image 1702"/>
          <p:cNvPicPr>
            <a:picLocks noChangeAspect="1"/>
          </p:cNvPicPr>
          <p:nvPr/>
        </p:nvPicPr>
        <p:blipFill>
          <a:blip r:embed="rId1702">
                </a:blip>
          <a:srcRect/>
          <a:stretch>
            <a:fillRect/>
          </a:stretch>
        </p:blipFill>
        <p:spPr>
          <a:xfrm rot="0" flipV="0" flipH="0">
            <a:off x="23088600" y="-495300"/>
            <a:ext cx="2590800" cy="2590800"/>
          </a:xfrm>
          <a:prstGeom prst="rect">
            <a:avLst/>
          </a:prstGeom>
        </p:spPr>
      </p:pic>
      <p:pic>
        <p:nvPicPr>
          <p:cNvPr id="1703" name="image 1703"/>
          <p:cNvPicPr>
            <a:picLocks noChangeAspect="1"/>
          </p:cNvPicPr>
          <p:nvPr/>
        </p:nvPicPr>
        <p:blipFill>
          <a:blip r:embed="rId1703">
                </a:blip>
          <a:srcRect/>
          <a:stretch>
            <a:fillRect/>
          </a:stretch>
        </p:blipFill>
        <p:spPr>
          <a:xfrm rot="0" flipV="0" flipH="0">
            <a:off x="-1752600" y="-4940300"/>
            <a:ext cx="7975600" cy="7975600"/>
          </a:xfrm>
          <a:prstGeom prst="rect">
            <a:avLst/>
          </a:prstGeom>
        </p:spPr>
      </p:pic>
      <p:pic>
        <p:nvPicPr>
          <p:cNvPr id="1704" name="image 1704"/>
          <p:cNvPicPr>
            <a:picLocks noChangeAspect="1"/>
          </p:cNvPicPr>
          <p:nvPr/>
        </p:nvPicPr>
        <p:blipFill>
          <a:blip r:embed="rId1704">
                </a:blip>
          <a:srcRect/>
          <a:stretch>
            <a:fillRect/>
          </a:stretch>
        </p:blipFill>
        <p:spPr>
          <a:xfrm rot="0" flipV="0" flipH="0">
            <a:off x="1422400" y="13055600"/>
            <a:ext cx="4419600" cy="4419600"/>
          </a:xfrm>
          <a:prstGeom prst="rect">
            <a:avLst/>
          </a:prstGeom>
        </p:spPr>
      </p:pic>
      <p:pic>
        <p:nvPicPr>
          <p:cNvPr id="1705" name="image 1705"/>
          <p:cNvPicPr>
            <a:picLocks noChangeAspect="1"/>
          </p:cNvPicPr>
          <p:nvPr/>
        </p:nvPicPr>
        <p:blipFill>
          <a:blip r:embed="rId1705">
                </a:blip>
          <a:srcRect/>
          <a:stretch>
            <a:fillRect/>
          </a:stretch>
        </p:blipFill>
        <p:spPr>
          <a:xfrm rot="0" flipV="0" flipH="0">
            <a:off x="1752600" y="5080000"/>
            <a:ext cx="9829800" cy="6045200"/>
          </a:xfrm>
          <a:prstGeom prst="rect">
            <a:avLst/>
          </a:prstGeom>
        </p:spPr>
      </p:pic>
      <p:pic>
        <p:nvPicPr>
          <p:cNvPr id="1706" name="image 1706"/>
          <p:cNvPicPr>
            <a:picLocks noChangeAspect="1"/>
          </p:cNvPicPr>
          <p:nvPr/>
        </p:nvPicPr>
        <p:blipFill>
          <a:blip r:embed="rId1706">
                </a:blip>
          <a:srcRect/>
          <a:stretch>
            <a:fillRect/>
          </a:stretch>
        </p:blipFill>
        <p:spPr>
          <a:xfrm rot="0" flipV="0" flipH="0">
            <a:off x="12179300" y="5080000"/>
            <a:ext cx="9829800" cy="6045200"/>
          </a:xfrm>
          <a:prstGeom prst="rect">
            <a:avLst/>
          </a:prstGeom>
        </p:spPr>
      </p:pic>
      <p:sp>
        <p:nvSpPr>
          <p:cNvPr id="1707" name="Object 1707"/>
          <p:cNvSpPr txBox="1"/>
          <p:nvPr/>
        </p:nvSpPr>
        <p:spPr>
          <a:xfrm>
            <a:off x="4346729" y="7061468"/>
            <a:ext cx="5251140" cy="673100"/>
          </a:xfrm>
          <a:prstGeom prst="rect">
            <a:avLst/>
          </a:prstGeom>
        </p:spPr>
        <p:txBody>
          <a:bodyPr vert="horz" anchor="t" rtlCol="0" anchorCtr="0">
            <a:noAutofit/>
          </a:bodyPr>
          <a:lstStyle/>
          <a:p>
            <a:pPr algn="ctr">
              <a:lnSpc>
                <a:spcPct val="123333"/>
              </a:lnSpc>
            </a:pPr>
            <a:r>
              <a:rPr sz="3600" i="0" b="1" dirty="0" smtClean="0" lang="zh-CN">
                <a:solidFill>
                  <a:srgbClr val="333333"/>
                </a:solidFill>
                <a:latin typeface="OPPOSans-R"/>
                <a:ea typeface="OPPOSans-R"/>
              </a:rPr>
              <a:t>加强社区管理</a:t>
            </a:r>
            <a:endParaRPr lang="zh-CN" altLang="en-US"/>
          </a:p>
        </p:txBody>
      </p:sp>
      <p:sp>
        <p:nvSpPr>
          <p:cNvPr id="1708" name="Object 1708"/>
          <p:cNvSpPr txBox="1"/>
          <p:nvPr/>
        </p:nvSpPr>
        <p:spPr>
          <a:xfrm>
            <a:off x="2590800" y="8130793"/>
            <a:ext cx="8813800" cy="2133600"/>
          </a:xfrm>
          <a:prstGeom prst="rect">
            <a:avLst/>
          </a:prstGeom>
        </p:spPr>
        <p:txBody>
          <a:bodyPr vert="horz" anchor="t" rtlCol="0" anchorCtr="0">
            <a:noAutofit/>
          </a:bodyPr>
          <a:lstStyle/>
          <a:p>
            <a:pPr algn="l">
              <a:lnSpc>
                <a:spcPct val="125641"/>
              </a:lnSpc>
            </a:pPr>
            <a:r>
              <a:rPr sz="2800" i="0" b="0" dirty="0" smtClean="0" lang="zh-CN">
                <a:solidFill>
                  <a:srgbClr val="333333"/>
                </a:solidFill>
                <a:latin typeface="OPPOSans-R"/>
                <a:ea typeface="OPPOSans-R"/>
              </a:rPr>
              <a:t>建立专业的运营团队, 制定规章制度, 管理和监控用户在社区上发布的内容,并鼓励用户积极举报违反规定的行为并且提高处理问题效率, 保证购物分享、攻略帖子的真实可靠性。</a:t>
            </a:r>
            <a:endParaRPr lang="zh-CN" altLang="en-US"/>
          </a:p>
        </p:txBody>
      </p:sp>
      <p:sp>
        <p:nvSpPr>
          <p:cNvPr id="1709" name="Object 1709"/>
          <p:cNvSpPr txBox="1"/>
          <p:nvPr/>
        </p:nvSpPr>
        <p:spPr>
          <a:xfrm>
            <a:off x="5133367" y="5798359"/>
            <a:ext cx="3677865" cy="1244600"/>
          </a:xfrm>
          <a:prstGeom prst="rect">
            <a:avLst/>
          </a:prstGeom>
        </p:spPr>
        <p:txBody>
          <a:bodyPr vert="horz" anchor="t" rtlCol="0" anchorCtr="0">
            <a:noAutofit/>
          </a:bodyPr>
          <a:lstStyle/>
          <a:p>
            <a:pPr algn="ctr">
              <a:lnSpc>
                <a:spcPct val="102500"/>
              </a:lnSpc>
            </a:pPr>
            <a:r>
              <a:rPr sz="8000" i="0" b="1" dirty="0" smtClean="0" lang="zh-CN">
                <a:solidFill>
                  <a:srgbClr val="FF675B"/>
                </a:solidFill>
                <a:latin typeface="OPPOSans-B"/>
                <a:ea typeface="OPPOSans-B"/>
              </a:rPr>
              <a:t>01</a:t>
            </a:r>
            <a:endParaRPr lang="zh-CN" altLang="en-US"/>
          </a:p>
        </p:txBody>
      </p:sp>
      <p:sp>
        <p:nvSpPr>
          <p:cNvPr id="17010" name="Object 17010"/>
          <p:cNvSpPr txBox="1"/>
          <p:nvPr/>
        </p:nvSpPr>
        <p:spPr>
          <a:xfrm>
            <a:off x="14458950" y="7071068"/>
            <a:ext cx="5880100" cy="673100"/>
          </a:xfrm>
          <a:prstGeom prst="rect">
            <a:avLst/>
          </a:prstGeom>
        </p:spPr>
        <p:txBody>
          <a:bodyPr vert="horz" anchor="t" rtlCol="0" anchorCtr="0">
            <a:noAutofit/>
          </a:bodyPr>
          <a:lstStyle/>
          <a:p>
            <a:pPr algn="ctr">
              <a:lnSpc>
                <a:spcPct val="123333"/>
              </a:lnSpc>
            </a:pPr>
            <a:r>
              <a:rPr sz="3600" i="0" b="1" dirty="0" smtClean="0" lang="zh-CN">
                <a:solidFill>
                  <a:srgbClr val="333333"/>
                </a:solidFill>
                <a:latin typeface="OPPOSans-R"/>
                <a:ea typeface="OPPOSans-R"/>
              </a:rPr>
              <a:t>提高内容质量</a:t>
            </a:r>
            <a:endParaRPr lang="zh-CN" altLang="en-US"/>
          </a:p>
        </p:txBody>
      </p:sp>
      <p:sp>
        <p:nvSpPr>
          <p:cNvPr id="17011" name="Object 17011"/>
          <p:cNvSpPr txBox="1"/>
          <p:nvPr/>
        </p:nvSpPr>
        <p:spPr>
          <a:xfrm>
            <a:off x="13030200" y="8130793"/>
            <a:ext cx="8813800" cy="1600200"/>
          </a:xfrm>
          <a:prstGeom prst="rect">
            <a:avLst/>
          </a:prstGeom>
        </p:spPr>
        <p:txBody>
          <a:bodyPr vert="horz" anchor="t" rtlCol="0" anchorCtr="0">
            <a:noAutofit/>
          </a:bodyPr>
          <a:lstStyle/>
          <a:p>
            <a:pPr algn="l">
              <a:lnSpc>
                <a:spcPct val="125641"/>
              </a:lnSpc>
            </a:pPr>
            <a:r>
              <a:rPr sz="2800" i="0" b="0" dirty="0" smtClean="0" lang="zh-CN">
                <a:solidFill>
                  <a:srgbClr val="333333"/>
                </a:solidFill>
                <a:latin typeface="OPPOSans-R"/>
                <a:ea typeface="OPPOSans-R"/>
              </a:rPr>
              <a:t>小红书应该积极打压软文及水军现象，加强监督，进一步完善违规惩罚制度，进一步增强用户信任度和社区健康程度，形成良好的内容沉淀和信息流管理。</a:t>
            </a:r>
            <a:endParaRPr lang="zh-CN" altLang="en-US"/>
          </a:p>
        </p:txBody>
      </p:sp>
      <p:sp>
        <p:nvSpPr>
          <p:cNvPr id="17012" name="Object 17012"/>
          <p:cNvSpPr txBox="1"/>
          <p:nvPr/>
        </p:nvSpPr>
        <p:spPr>
          <a:xfrm>
            <a:off x="15676881" y="5795771"/>
            <a:ext cx="3444237" cy="1244600"/>
          </a:xfrm>
          <a:prstGeom prst="rect">
            <a:avLst/>
          </a:prstGeom>
        </p:spPr>
        <p:txBody>
          <a:bodyPr vert="horz" anchor="t" rtlCol="0" anchorCtr="0">
            <a:noAutofit/>
          </a:bodyPr>
          <a:lstStyle/>
          <a:p>
            <a:pPr algn="ctr">
              <a:lnSpc>
                <a:spcPct val="102500"/>
              </a:lnSpc>
            </a:pPr>
            <a:r>
              <a:rPr sz="8000" i="0" b="1" dirty="0" smtClean="0" lang="zh-CN">
                <a:solidFill>
                  <a:srgbClr val="FF675B"/>
                </a:solidFill>
                <a:latin typeface="OPPOSans-B"/>
                <a:ea typeface="OPPOSans-B"/>
              </a:rPr>
              <a:t>02</a:t>
            </a:r>
            <a:endParaRPr lang="zh-CN" altLang="en-US"/>
          </a:p>
        </p:txBody>
      </p:sp>
      <p:sp>
        <p:nvSpPr>
          <p:cNvPr id="17013" name="Object 17013"/>
          <p:cNvSpPr txBox="1"/>
          <p:nvPr/>
        </p:nvSpPr>
        <p:spPr>
          <a:xfrm>
            <a:off x="9279207" y="1930864"/>
            <a:ext cx="5825585" cy="1498600"/>
          </a:xfrm>
          <a:prstGeom prst="rect">
            <a:avLst/>
          </a:prstGeom>
        </p:spPr>
        <p:txBody>
          <a:bodyPr vert="horz" anchor="t" rtlCol="0" anchorCtr="0">
            <a:noAutofit/>
          </a:bodyPr>
          <a:lstStyle/>
          <a:p>
            <a:pPr algn="ctr">
              <a:lnSpc>
                <a:spcPct val="123333"/>
              </a:lnSpc>
            </a:pPr>
            <a:r>
              <a:rPr sz="8000" i="0" b="0" dirty="0" smtClean="0" lang="zh-CN">
                <a:solidFill>
                  <a:srgbClr val="3A404D"/>
                </a:solidFill>
                <a:latin typeface="OPPOSans-B"/>
                <a:ea typeface="OPPOSans-B"/>
              </a:rPr>
              <a:t>建议</a:t>
            </a:r>
            <a:endParaRPr lang="zh-CN" altLang="en-US"/>
          </a:p>
        </p:txBody>
      </p:sp>
      <p:sp>
        <p:nvSpPr>
          <p:cNvPr id="17014" name="Object 17014"/>
          <p:cNvSpPr txBox="1"/>
          <p:nvPr/>
        </p:nvSpPr>
        <p:spPr>
          <a:xfrm>
            <a:off x="9268047" y="3429464"/>
            <a:ext cx="5847905" cy="558800"/>
          </a:xfrm>
          <a:prstGeom prst="rect">
            <a:avLst/>
          </a:prstGeom>
        </p:spPr>
        <p:txBody>
          <a:bodyPr vert="horz" anchor="t" rtlCol="0" anchorCtr="0">
            <a:noAutofit/>
          </a:bodyPr>
          <a:lstStyle/>
          <a:p>
            <a:pPr algn="ctr">
              <a:lnSpc>
                <a:spcPct val="123333"/>
              </a:lnSpc>
            </a:pPr>
            <a:r>
              <a:rPr sz="3000" i="0" b="0" dirty="0" smtClean="0" lang="zh-CN">
                <a:solidFill>
                  <a:srgbClr val="3A404D"/>
                </a:solidFill>
                <a:latin typeface="OPPOSans-R"/>
                <a:ea typeface="OPPOSans-R"/>
              </a:rPr>
              <a:t>Proposalproposal</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1801" name="image 1801"/>
          <p:cNvPicPr>
            <a:picLocks noChangeAspect="1"/>
          </p:cNvPicPr>
          <p:nvPr/>
        </p:nvPicPr>
        <p:blipFill>
          <a:blip r:embed="rId1801">
                </a:blip>
          <a:srcRect/>
          <a:stretch>
            <a:fillRect/>
          </a:stretch>
        </p:blipFill>
        <p:spPr>
          <a:xfrm rot="0" flipV="0" flipH="0">
            <a:off x="-571500" y="-419100"/>
            <a:ext cx="24980900" cy="14147800"/>
          </a:xfrm>
          <a:prstGeom prst="rect">
            <a:avLst/>
          </a:prstGeom>
        </p:spPr>
      </p:pic>
      <p:pic>
        <p:nvPicPr>
          <p:cNvPr id="1802" name="image 1802"/>
          <p:cNvPicPr>
            <a:picLocks noChangeAspect="1"/>
          </p:cNvPicPr>
          <p:nvPr/>
        </p:nvPicPr>
        <p:blipFill>
          <a:blip r:embed="rId1802">
                </a:blip>
          <a:srcRect/>
          <a:stretch>
            <a:fillRect/>
          </a:stretch>
        </p:blipFill>
        <p:spPr>
          <a:xfrm rot="0" flipV="0" flipH="0">
            <a:off x="19939000" y="9118600"/>
            <a:ext cx="838200" cy="2590800"/>
          </a:xfrm>
          <a:prstGeom prst="rect">
            <a:avLst/>
          </a:prstGeom>
        </p:spPr>
      </p:pic>
      <p:pic>
        <p:nvPicPr>
          <p:cNvPr id="1803" name="image 1803"/>
          <p:cNvPicPr>
            <a:picLocks noChangeAspect="1"/>
          </p:cNvPicPr>
          <p:nvPr/>
        </p:nvPicPr>
        <p:blipFill>
          <a:blip r:embed="rId1803">
            <a:alphaModFix amt="50980"/>
          </a:blip>
          <a:srcRect/>
          <a:stretch>
            <a:fillRect/>
          </a:stretch>
        </p:blipFill>
        <p:spPr>
          <a:xfrm rot="0" flipV="0" flipH="0">
            <a:off x="3454400" y="3162300"/>
            <a:ext cx="16090900" cy="5829300"/>
          </a:xfrm>
          <a:prstGeom prst="rect">
            <a:avLst/>
          </a:prstGeom>
        </p:spPr>
      </p:pic>
      <p:pic>
        <p:nvPicPr>
          <p:cNvPr id="1804" name="image 1804"/>
          <p:cNvPicPr>
            <a:picLocks noChangeAspect="1"/>
          </p:cNvPicPr>
          <p:nvPr/>
        </p:nvPicPr>
        <p:blipFill>
          <a:blip r:embed="rId1804">
                </a:blip>
          <a:srcRect/>
          <a:stretch>
            <a:fillRect/>
          </a:stretch>
        </p:blipFill>
        <p:spPr>
          <a:xfrm rot="0" flipV="0" flipH="0">
            <a:off x="5524500" y="4965700"/>
            <a:ext cx="16383000" cy="5613400"/>
          </a:xfrm>
          <a:prstGeom prst="rect">
            <a:avLst/>
          </a:prstGeom>
        </p:spPr>
      </p:pic>
      <p:pic>
        <p:nvPicPr>
          <p:cNvPr id="1805" name="image 1805"/>
          <p:cNvPicPr>
            <a:picLocks noChangeAspect="1"/>
          </p:cNvPicPr>
          <p:nvPr/>
        </p:nvPicPr>
        <p:blipFill>
          <a:blip r:embed="rId1805">
                </a:blip>
          <a:srcRect/>
          <a:stretch>
            <a:fillRect/>
          </a:stretch>
        </p:blipFill>
        <p:spPr>
          <a:xfrm rot="0" flipV="0" flipH="0">
            <a:off x="2463800" y="5676900"/>
            <a:ext cx="3073400" cy="3060700"/>
          </a:xfrm>
          <a:prstGeom prst="rect">
            <a:avLst/>
          </a:prstGeom>
        </p:spPr>
      </p:pic>
      <p:pic>
        <p:nvPicPr>
          <p:cNvPr id="1806" name="image 1806"/>
          <p:cNvPicPr>
            <a:picLocks noChangeAspect="1"/>
          </p:cNvPicPr>
          <p:nvPr/>
        </p:nvPicPr>
        <p:blipFill>
          <a:blip r:embed="rId1806">
                </a:blip>
          <a:srcRect/>
          <a:stretch>
            <a:fillRect/>
          </a:stretch>
        </p:blipFill>
        <p:spPr>
          <a:xfrm rot="0" flipV="0" flipH="0">
            <a:off x="3987800" y="3695700"/>
            <a:ext cx="16383000" cy="5562600"/>
          </a:xfrm>
          <a:prstGeom prst="rect">
            <a:avLst/>
          </a:prstGeom>
        </p:spPr>
      </p:pic>
      <p:pic>
        <p:nvPicPr>
          <p:cNvPr id="1807" name="image 1807"/>
          <p:cNvPicPr>
            <a:picLocks noChangeAspect="1"/>
          </p:cNvPicPr>
          <p:nvPr/>
        </p:nvPicPr>
        <p:blipFill>
          <a:blip r:embed="rId1807">
                </a:blip>
          <a:srcRect/>
          <a:stretch>
            <a:fillRect/>
          </a:stretch>
        </p:blipFill>
        <p:spPr>
          <a:xfrm rot="0" flipV="0" flipH="0">
            <a:off x="22783800" y="4749800"/>
            <a:ext cx="4229100" cy="4229100"/>
          </a:xfrm>
          <a:prstGeom prst="rect">
            <a:avLst/>
          </a:prstGeom>
        </p:spPr>
      </p:pic>
      <p:pic>
        <p:nvPicPr>
          <p:cNvPr id="1808" name="image 1808"/>
          <p:cNvPicPr>
            <a:picLocks noChangeAspect="1"/>
          </p:cNvPicPr>
          <p:nvPr/>
        </p:nvPicPr>
        <p:blipFill>
          <a:blip r:embed="rId1808">
                </a:blip>
          <a:srcRect/>
          <a:stretch>
            <a:fillRect/>
          </a:stretch>
        </p:blipFill>
        <p:spPr>
          <a:xfrm rot="0" flipV="0" flipH="0">
            <a:off x="0" y="-12700"/>
            <a:ext cx="24396700" cy="13741400"/>
          </a:xfrm>
          <a:prstGeom prst="rect">
            <a:avLst/>
          </a:prstGeom>
        </p:spPr>
      </p:pic>
      <p:pic>
        <p:nvPicPr>
          <p:cNvPr id="1809" name="image 1809"/>
          <p:cNvPicPr>
            <a:picLocks noChangeAspect="1"/>
          </p:cNvPicPr>
          <p:nvPr/>
        </p:nvPicPr>
        <p:blipFill>
          <a:blip r:embed="rId1809">
                </a:blip>
          <a:srcRect/>
          <a:stretch>
            <a:fillRect/>
          </a:stretch>
        </p:blipFill>
        <p:spPr>
          <a:xfrm rot="0" flipV="0" flipH="0">
            <a:off x="-406400" y="-2108200"/>
            <a:ext cx="4216400" cy="4216400"/>
          </a:xfrm>
          <a:prstGeom prst="rect">
            <a:avLst/>
          </a:prstGeom>
        </p:spPr>
      </p:pic>
      <p:pic>
        <p:nvPicPr>
          <p:cNvPr id="18010" name="image 18010"/>
          <p:cNvPicPr>
            <a:picLocks noChangeAspect="1"/>
          </p:cNvPicPr>
          <p:nvPr/>
        </p:nvPicPr>
        <p:blipFill>
          <a:blip r:embed="rId18010">
                </a:blip>
          <a:srcRect/>
          <a:stretch>
            <a:fillRect/>
          </a:stretch>
        </p:blipFill>
        <p:spPr>
          <a:xfrm rot="0" flipV="0" flipH="0">
            <a:off x="368300" y="12369800"/>
            <a:ext cx="3543300" cy="3543300"/>
          </a:xfrm>
          <a:prstGeom prst="rect">
            <a:avLst/>
          </a:prstGeom>
        </p:spPr>
      </p:pic>
      <p:pic>
        <p:nvPicPr>
          <p:cNvPr id="18011" name="image 18011"/>
          <p:cNvPicPr>
            <a:picLocks noChangeAspect="1"/>
          </p:cNvPicPr>
          <p:nvPr/>
        </p:nvPicPr>
        <p:blipFill>
          <a:blip r:embed="rId18011">
            <a:alphaModFix amt="86274"/>
          </a:blip>
          <a:srcRect/>
          <a:stretch>
            <a:fillRect/>
          </a:stretch>
        </p:blipFill>
        <p:spPr>
          <a:xfrm rot="0" flipV="0" flipH="0">
            <a:off x="8064500" y="10020300"/>
            <a:ext cx="8242300" cy="1308100"/>
          </a:xfrm>
          <a:prstGeom prst="rect">
            <a:avLst/>
          </a:prstGeom>
        </p:spPr>
      </p:pic>
      <p:sp>
        <p:nvSpPr>
          <p:cNvPr id="18012" name="Object 18012"/>
          <p:cNvSpPr txBox="1"/>
          <p:nvPr/>
        </p:nvSpPr>
        <p:spPr>
          <a:xfrm>
            <a:off x="7259069" y="4711700"/>
            <a:ext cx="9840461" cy="2070100"/>
          </a:xfrm>
          <a:prstGeom prst="rect">
            <a:avLst/>
          </a:prstGeom>
        </p:spPr>
        <p:txBody>
          <a:bodyPr vert="horz" anchor="t" rtlCol="0" anchorCtr="0">
            <a:noAutofit/>
          </a:bodyPr>
          <a:lstStyle/>
          <a:p>
            <a:pPr algn="ctr">
              <a:lnSpc>
                <a:spcPct val="123333"/>
              </a:lnSpc>
            </a:pPr>
            <a:r>
              <a:rPr sz="11000" i="0" b="0" dirty="0" smtClean="0" lang="zh-CN">
                <a:solidFill>
                  <a:srgbClr val="FFFFFF"/>
                </a:solidFill>
                <a:latin typeface="OPPOSans-B"/>
                <a:ea typeface="OPPOSans-B"/>
              </a:rPr>
              <a:t>谢谢观看</a:t>
            </a:r>
            <a:endParaRPr lang="zh-CN" altLang="en-US"/>
          </a:p>
        </p:txBody>
      </p:sp>
      <p:sp>
        <p:nvSpPr>
          <p:cNvPr id="18013" name="Object 18013"/>
          <p:cNvSpPr txBox="1"/>
          <p:nvPr/>
        </p:nvSpPr>
        <p:spPr>
          <a:xfrm>
            <a:off x="8913625" y="6866421"/>
            <a:ext cx="6531348" cy="939800"/>
          </a:xfrm>
          <a:prstGeom prst="rect">
            <a:avLst/>
          </a:prstGeom>
        </p:spPr>
        <p:txBody>
          <a:bodyPr vert="horz" anchor="t" rtlCol="0" anchorCtr="0">
            <a:noAutofit/>
          </a:bodyPr>
          <a:lstStyle/>
          <a:p>
            <a:pPr algn="ctr">
              <a:lnSpc>
                <a:spcPct val="123333"/>
              </a:lnSpc>
            </a:pPr>
            <a:r>
              <a:rPr sz="5000" i="0" b="0" spc="690" dirty="0" smtClean="0" lang="zh-CN">
                <a:solidFill>
                  <a:srgbClr val="FFFFFF"/>
                </a:solidFill>
                <a:latin typeface="OPPOSans-R"/>
                <a:ea typeface="OPPOSans-R"/>
              </a:rPr>
              <a:t>Thanks</a:t>
            </a:r>
            <a:endParaRPr lang="zh-CN" altLang="en-US"/>
          </a:p>
        </p:txBody>
      </p:sp>
      <p:sp>
        <p:nvSpPr>
          <p:cNvPr id="18014" name="Object 18014"/>
          <p:cNvSpPr txBox="1"/>
          <p:nvPr/>
        </p:nvSpPr>
        <p:spPr>
          <a:xfrm>
            <a:off x="8895844" y="10128250"/>
            <a:ext cx="6579611" cy="939800"/>
          </a:xfrm>
          <a:prstGeom prst="rect">
            <a:avLst/>
          </a:prstGeom>
        </p:spPr>
        <p:txBody>
          <a:bodyPr vert="horz" anchor="t" rtlCol="0" anchorCtr="0">
            <a:noAutofit/>
          </a:bodyPr>
          <a:lstStyle/>
          <a:p>
            <a:pPr algn="ctr">
              <a:lnSpc>
                <a:spcPct val="123333"/>
              </a:lnSpc>
            </a:pPr>
            <a:r>
              <a:rPr sz="5000" i="0" b="1" dirty="0" smtClean="0" lang="zh-CN">
                <a:solidFill>
                  <a:srgbClr val="FFFFFF"/>
                </a:solidFill>
                <a:latin typeface="OPPOSans-R"/>
                <a:ea typeface="OPPOSans-R"/>
              </a:rPr>
              <a:t>汇报人：高小定</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12700" y="-25400"/>
            <a:ext cx="9931400" cy="13754100"/>
          </a:xfrm>
          <a:prstGeom prst="rect">
            <a:avLst/>
          </a:prstGeom>
        </p:spPr>
      </p:pic>
      <p:pic>
        <p:nvPicPr>
          <p:cNvPr id="202" name="image 202"/>
          <p:cNvPicPr>
            <a:picLocks noChangeAspect="1"/>
          </p:cNvPicPr>
          <p:nvPr/>
        </p:nvPicPr>
        <p:blipFill>
          <a:blip r:embed="rId202">
                </a:blip>
          <a:srcRect/>
          <a:stretch>
            <a:fillRect/>
          </a:stretch>
        </p:blipFill>
        <p:spPr>
          <a:xfrm rot="0" flipV="0" flipH="0">
            <a:off x="-2628900" y="-1536700"/>
            <a:ext cx="10756900" cy="4483100"/>
          </a:xfrm>
          <a:prstGeom prst="rect">
            <a:avLst/>
          </a:prstGeom>
        </p:spPr>
      </p:pic>
      <p:pic>
        <p:nvPicPr>
          <p:cNvPr id="203" name="image 203"/>
          <p:cNvPicPr>
            <a:picLocks noChangeAspect="1"/>
          </p:cNvPicPr>
          <p:nvPr/>
        </p:nvPicPr>
        <p:blipFill>
          <a:blip r:embed="rId203">
                </a:blip>
          <a:srcRect/>
          <a:stretch>
            <a:fillRect/>
          </a:stretch>
        </p:blipFill>
        <p:spPr>
          <a:xfrm rot="0" flipV="0" flipH="0">
            <a:off x="-2120900" y="1358900"/>
            <a:ext cx="4229100" cy="4229100"/>
          </a:xfrm>
          <a:prstGeom prst="rect">
            <a:avLst/>
          </a:prstGeom>
        </p:spPr>
      </p:pic>
      <p:pic>
        <p:nvPicPr>
          <p:cNvPr id="204" name="image 204"/>
          <p:cNvPicPr>
            <a:picLocks noChangeAspect="1"/>
          </p:cNvPicPr>
          <p:nvPr/>
        </p:nvPicPr>
        <p:blipFill>
          <a:blip r:embed="rId204">
                </a:blip>
          <a:srcRect/>
          <a:stretch>
            <a:fillRect/>
          </a:stretch>
        </p:blipFill>
        <p:spPr>
          <a:xfrm rot="0" flipV="0" flipH="0">
            <a:off x="-12700" y="12839700"/>
            <a:ext cx="2578100" cy="2590800"/>
          </a:xfrm>
          <a:prstGeom prst="rect">
            <a:avLst/>
          </a:prstGeom>
        </p:spPr>
      </p:pic>
      <p:pic>
        <p:nvPicPr>
          <p:cNvPr id="205" name="image 205"/>
          <p:cNvPicPr>
            <a:picLocks noChangeAspect="1"/>
          </p:cNvPicPr>
          <p:nvPr/>
        </p:nvPicPr>
        <p:blipFill>
          <a:blip r:embed="rId205">
                </a:blip>
          <a:srcRect/>
          <a:stretch>
            <a:fillRect/>
          </a:stretch>
        </p:blipFill>
        <p:spPr>
          <a:xfrm rot="0" flipV="0" flipH="0">
            <a:off x="1676400" y="1549400"/>
            <a:ext cx="4597400" cy="10617200"/>
          </a:xfrm>
          <a:prstGeom prst="rect">
            <a:avLst/>
          </a:prstGeom>
        </p:spPr>
      </p:pic>
      <p:pic>
        <p:nvPicPr>
          <p:cNvPr id="206" name="image 206"/>
          <p:cNvPicPr>
            <a:picLocks noChangeAspect="1"/>
          </p:cNvPicPr>
          <p:nvPr/>
        </p:nvPicPr>
        <p:blipFill>
          <a:blip r:embed="rId206">
                </a:blip>
          <a:srcRect/>
          <a:stretch>
            <a:fillRect/>
          </a:stretch>
        </p:blipFill>
        <p:spPr>
          <a:xfrm rot="0" flipV="0" flipH="0">
            <a:off x="9575800" y="241300"/>
            <a:ext cx="152400" cy="13258800"/>
          </a:xfrm>
          <a:prstGeom prst="rect">
            <a:avLst/>
          </a:prstGeom>
        </p:spPr>
      </p:pic>
      <p:sp>
        <p:nvSpPr>
          <p:cNvPr id="207" name="Object 207"/>
          <p:cNvSpPr txBox="1"/>
          <p:nvPr/>
        </p:nvSpPr>
        <p:spPr>
          <a:xfrm>
            <a:off x="5410200" y="4688045"/>
            <a:ext cx="2032000" cy="4140200"/>
          </a:xfrm>
          <a:prstGeom prst="rect">
            <a:avLst/>
          </a:prstGeom>
        </p:spPr>
        <p:txBody>
          <a:bodyPr vert="horz" anchor="t" rtlCol="0" anchorCtr="0">
            <a:noAutofit/>
          </a:bodyPr>
          <a:lstStyle/>
          <a:p>
            <a:pPr algn="l">
              <a:lnSpc>
                <a:spcPct val="97500"/>
              </a:lnSpc>
            </a:pPr>
            <a:r>
              <a:rPr sz="14000" i="0" b="0" dirty="0" smtClean="0" lang="zh-CN">
                <a:solidFill>
                  <a:srgbClr val="3A404D"/>
                </a:solidFill>
                <a:latin typeface="OPPOSans-B"/>
                <a:ea typeface="OPPOSans-B"/>
              </a:rPr>
              <a:t>目</a:t>
            </a:r>
            <a:endParaRPr lang="zh-CN" altLang="en-US" sz="14000"/>
          </a:p>
          <a:p>
            <a:pPr algn="l">
              <a:lnSpc>
                <a:spcPct val="97500"/>
              </a:lnSpc>
            </a:pPr>
            <a:r>
              <a:rPr sz="14000" i="0" b="0" dirty="0" smtClean="0" lang="zh-CN">
                <a:solidFill>
                  <a:srgbClr val="3A404D"/>
                </a:solidFill>
                <a:latin typeface="OPPOSans-B"/>
                <a:ea typeface="OPPOSans-B"/>
              </a:rPr>
              <a:t>录</a:t>
            </a:r>
            <a:endParaRPr lang="zh-CN" altLang="en-US"/>
          </a:p>
        </p:txBody>
      </p:sp>
      <p:sp>
        <p:nvSpPr>
          <p:cNvPr id="208" name="Object 208"/>
          <p:cNvSpPr txBox="1"/>
          <p:nvPr/>
        </p:nvSpPr>
        <p:spPr>
          <a:xfrm rot="5400000">
            <a:off x="1734145" y="7548919"/>
            <a:ext cx="6487874" cy="965200"/>
          </a:xfrm>
          <a:prstGeom prst="rect">
            <a:avLst/>
          </a:prstGeom>
        </p:spPr>
        <p:txBody>
          <a:bodyPr vert="horz" anchor="t" rtlCol="0" anchorCtr="0">
            <a:noAutofit/>
          </a:bodyPr>
          <a:lstStyle/>
          <a:p>
            <a:pPr algn="l">
              <a:lnSpc>
                <a:spcPct val="97500"/>
              </a:lnSpc>
            </a:pPr>
            <a:r>
              <a:rPr sz="6500" i="0" b="0" spc="378" dirty="0" smtClean="0" lang="zh-CN">
                <a:solidFill>
                  <a:srgbClr val="3A404D"/>
                </a:solidFill>
                <a:latin typeface="OPPOSans-R"/>
                <a:ea typeface="OPPOSans-R"/>
              </a:rPr>
              <a:t>contents</a:t>
            </a:r>
            <a:endParaRPr lang="zh-CN" altLang="en-US"/>
          </a:p>
        </p:txBody>
      </p:sp>
      <p:sp>
        <p:nvSpPr>
          <p:cNvPr id="209" name="Object 209"/>
          <p:cNvSpPr txBox="1"/>
          <p:nvPr/>
        </p:nvSpPr>
        <p:spPr>
          <a:xfrm>
            <a:off x="14135100" y="2061850"/>
            <a:ext cx="7144700" cy="939800"/>
          </a:xfrm>
          <a:prstGeom prst="rect">
            <a:avLst/>
          </a:prstGeom>
        </p:spPr>
        <p:txBody>
          <a:bodyPr vert="horz" anchor="t" rtlCol="0" anchorCtr="0">
            <a:noAutofit/>
          </a:bodyPr>
          <a:lstStyle/>
          <a:p>
            <a:pPr algn="l">
              <a:lnSpc>
                <a:spcPct val="123333"/>
              </a:lnSpc>
            </a:pPr>
            <a:r>
              <a:rPr sz="5000" i="0" b="1" dirty="0" smtClean="0" lang="zh-CN">
                <a:solidFill>
                  <a:srgbClr val="503A3A"/>
                </a:solidFill>
                <a:latin typeface="OPPOSans-B"/>
                <a:ea typeface="OPPOSans-B"/>
              </a:rPr>
              <a:t>市场分析</a:t>
            </a:r>
            <a:endParaRPr lang="zh-CN" altLang="en-US"/>
          </a:p>
        </p:txBody>
      </p:sp>
      <p:sp>
        <p:nvSpPr>
          <p:cNvPr id="2010" name="Object 2010"/>
          <p:cNvSpPr txBox="1"/>
          <p:nvPr/>
        </p:nvSpPr>
        <p:spPr>
          <a:xfrm>
            <a:off x="14160500" y="2832300"/>
            <a:ext cx="7119302" cy="596900"/>
          </a:xfrm>
          <a:prstGeom prst="rect">
            <a:avLst/>
          </a:prstGeom>
        </p:spPr>
        <p:txBody>
          <a:bodyPr vert="horz" anchor="t" rtlCol="0" anchorCtr="0">
            <a:noAutofit/>
          </a:bodyPr>
          <a:lstStyle/>
          <a:p>
            <a:pPr algn="l">
              <a:lnSpc>
                <a:spcPct val="123333"/>
              </a:lnSpc>
            </a:pPr>
            <a:r>
              <a:rPr sz="3200" i="0" b="0" dirty="0" smtClean="0" lang="zh-CN">
                <a:solidFill>
                  <a:srgbClr val="503A3A"/>
                </a:solidFill>
                <a:latin typeface="OPPOSans-R"/>
                <a:ea typeface="OPPOSans-R"/>
              </a:rPr>
              <a:t>market analysis</a:t>
            </a:r>
            <a:endParaRPr lang="zh-CN" altLang="en-US"/>
          </a:p>
        </p:txBody>
      </p:sp>
      <p:sp>
        <p:nvSpPr>
          <p:cNvPr id="2011" name="Object 2011"/>
          <p:cNvSpPr txBox="1"/>
          <p:nvPr/>
        </p:nvSpPr>
        <p:spPr>
          <a:xfrm>
            <a:off x="12738100" y="2102659"/>
            <a:ext cx="1676400" cy="939800"/>
          </a:xfrm>
          <a:prstGeom prst="rect">
            <a:avLst/>
          </a:prstGeom>
        </p:spPr>
        <p:txBody>
          <a:bodyPr vert="horz" anchor="t" rtlCol="0" anchorCtr="0">
            <a:noAutofit/>
          </a:bodyPr>
          <a:lstStyle/>
          <a:p>
            <a:pPr algn="l">
              <a:lnSpc>
                <a:spcPct val="102500"/>
              </a:lnSpc>
            </a:pPr>
            <a:r>
              <a:rPr sz="6000" i="0" b="0" dirty="0" smtClean="0" lang="zh-CN">
                <a:solidFill>
                  <a:srgbClr val="FF675B"/>
                </a:solidFill>
                <a:latin typeface="OPPOSans-B"/>
                <a:ea typeface="OPPOSans-B"/>
              </a:rPr>
              <a:t>01</a:t>
            </a:r>
            <a:endParaRPr lang="zh-CN" altLang="en-US"/>
          </a:p>
        </p:txBody>
      </p:sp>
      <p:sp>
        <p:nvSpPr>
          <p:cNvPr id="2012" name="Object 2012"/>
          <p:cNvSpPr txBox="1"/>
          <p:nvPr/>
        </p:nvSpPr>
        <p:spPr>
          <a:xfrm>
            <a:off x="14122400" y="4665031"/>
            <a:ext cx="7157402" cy="939800"/>
          </a:xfrm>
          <a:prstGeom prst="rect">
            <a:avLst/>
          </a:prstGeom>
        </p:spPr>
        <p:txBody>
          <a:bodyPr vert="horz" anchor="t" rtlCol="0" anchorCtr="0">
            <a:noAutofit/>
          </a:bodyPr>
          <a:lstStyle/>
          <a:p>
            <a:pPr algn="l">
              <a:lnSpc>
                <a:spcPct val="123333"/>
              </a:lnSpc>
            </a:pPr>
            <a:r>
              <a:rPr sz="5000" i="0" b="1" dirty="0" smtClean="0" lang="zh-CN">
                <a:solidFill>
                  <a:srgbClr val="503A3A"/>
                </a:solidFill>
                <a:latin typeface="OPPOSans-B"/>
                <a:ea typeface="OPPOSans-B"/>
              </a:rPr>
              <a:t>竞品分析</a:t>
            </a:r>
            <a:endParaRPr lang="zh-CN" altLang="en-US"/>
          </a:p>
        </p:txBody>
      </p:sp>
      <p:sp>
        <p:nvSpPr>
          <p:cNvPr id="2013" name="Object 2013"/>
          <p:cNvSpPr txBox="1"/>
          <p:nvPr/>
        </p:nvSpPr>
        <p:spPr>
          <a:xfrm>
            <a:off x="14109700" y="5429482"/>
            <a:ext cx="7170102" cy="596900"/>
          </a:xfrm>
          <a:prstGeom prst="rect">
            <a:avLst/>
          </a:prstGeom>
        </p:spPr>
        <p:txBody>
          <a:bodyPr vert="horz" anchor="t" rtlCol="0" anchorCtr="0">
            <a:noAutofit/>
          </a:bodyPr>
          <a:lstStyle/>
          <a:p>
            <a:pPr algn="l">
              <a:lnSpc>
                <a:spcPct val="123333"/>
              </a:lnSpc>
            </a:pPr>
            <a:r>
              <a:rPr sz="3200" i="0" b="0" dirty="0" smtClean="0" lang="zh-CN">
                <a:solidFill>
                  <a:srgbClr val="503A3A"/>
                </a:solidFill>
                <a:latin typeface="OPPOSans-R"/>
                <a:ea typeface="OPPOSans-R"/>
              </a:rPr>
              <a:t>Analysis of competing products</a:t>
            </a:r>
            <a:endParaRPr lang="zh-CN" altLang="en-US"/>
          </a:p>
        </p:txBody>
      </p:sp>
      <p:sp>
        <p:nvSpPr>
          <p:cNvPr id="2014" name="Object 2014"/>
          <p:cNvSpPr txBox="1"/>
          <p:nvPr/>
        </p:nvSpPr>
        <p:spPr>
          <a:xfrm>
            <a:off x="12738100" y="4716271"/>
            <a:ext cx="1638300" cy="939800"/>
          </a:xfrm>
          <a:prstGeom prst="rect">
            <a:avLst/>
          </a:prstGeom>
        </p:spPr>
        <p:txBody>
          <a:bodyPr vert="horz" anchor="t" rtlCol="0" anchorCtr="0">
            <a:noAutofit/>
          </a:bodyPr>
          <a:lstStyle/>
          <a:p>
            <a:pPr algn="l">
              <a:lnSpc>
                <a:spcPct val="102500"/>
              </a:lnSpc>
            </a:pPr>
            <a:r>
              <a:rPr sz="6000" i="0" b="0" dirty="0" smtClean="0" lang="zh-CN">
                <a:solidFill>
                  <a:srgbClr val="FF675B"/>
                </a:solidFill>
                <a:latin typeface="OPPOSans-B"/>
                <a:ea typeface="OPPOSans-B"/>
              </a:rPr>
              <a:t>02</a:t>
            </a:r>
            <a:endParaRPr lang="zh-CN" altLang="en-US"/>
          </a:p>
        </p:txBody>
      </p:sp>
      <p:sp>
        <p:nvSpPr>
          <p:cNvPr id="2015" name="Object 2015"/>
          <p:cNvSpPr txBox="1"/>
          <p:nvPr/>
        </p:nvSpPr>
        <p:spPr>
          <a:xfrm>
            <a:off x="14135100" y="7268531"/>
            <a:ext cx="7144700" cy="939800"/>
          </a:xfrm>
          <a:prstGeom prst="rect">
            <a:avLst/>
          </a:prstGeom>
        </p:spPr>
        <p:txBody>
          <a:bodyPr vert="horz" anchor="t" rtlCol="0" anchorCtr="0">
            <a:noAutofit/>
          </a:bodyPr>
          <a:lstStyle/>
          <a:p>
            <a:pPr algn="l">
              <a:lnSpc>
                <a:spcPct val="123333"/>
              </a:lnSpc>
            </a:pPr>
            <a:r>
              <a:rPr sz="5000" i="0" b="1" dirty="0" smtClean="0" lang="zh-CN">
                <a:solidFill>
                  <a:srgbClr val="503A3A"/>
                </a:solidFill>
                <a:latin typeface="OPPOSans-B"/>
                <a:ea typeface="OPPOSans-B"/>
              </a:rPr>
              <a:t>营销策略分析</a:t>
            </a:r>
            <a:endParaRPr lang="zh-CN" altLang="en-US"/>
          </a:p>
        </p:txBody>
      </p:sp>
      <p:sp>
        <p:nvSpPr>
          <p:cNvPr id="2016" name="Object 2016"/>
          <p:cNvSpPr txBox="1"/>
          <p:nvPr/>
        </p:nvSpPr>
        <p:spPr>
          <a:xfrm>
            <a:off x="14160500" y="8052000"/>
            <a:ext cx="7119302" cy="596900"/>
          </a:xfrm>
          <a:prstGeom prst="rect">
            <a:avLst/>
          </a:prstGeom>
        </p:spPr>
        <p:txBody>
          <a:bodyPr vert="horz" anchor="t" rtlCol="0" anchorCtr="0">
            <a:noAutofit/>
          </a:bodyPr>
          <a:lstStyle/>
          <a:p>
            <a:pPr algn="l">
              <a:lnSpc>
                <a:spcPct val="123333"/>
              </a:lnSpc>
            </a:pPr>
            <a:r>
              <a:rPr sz="3200" i="0" b="0" dirty="0" smtClean="0" lang="zh-CN">
                <a:solidFill>
                  <a:srgbClr val="503A3A"/>
                </a:solidFill>
                <a:latin typeface="OPPOSans-R"/>
                <a:ea typeface="OPPOSans-R"/>
              </a:rPr>
              <a:t>Marketing strategy analysis</a:t>
            </a:r>
            <a:endParaRPr lang="zh-CN" altLang="en-US"/>
          </a:p>
        </p:txBody>
      </p:sp>
      <p:sp>
        <p:nvSpPr>
          <p:cNvPr id="2017" name="Object 2017"/>
          <p:cNvSpPr txBox="1"/>
          <p:nvPr/>
        </p:nvSpPr>
        <p:spPr>
          <a:xfrm>
            <a:off x="12738100" y="7319771"/>
            <a:ext cx="1676400" cy="939800"/>
          </a:xfrm>
          <a:prstGeom prst="rect">
            <a:avLst/>
          </a:prstGeom>
        </p:spPr>
        <p:txBody>
          <a:bodyPr vert="horz" anchor="t" rtlCol="0" anchorCtr="0">
            <a:noAutofit/>
          </a:bodyPr>
          <a:lstStyle/>
          <a:p>
            <a:pPr algn="l">
              <a:lnSpc>
                <a:spcPct val="102500"/>
              </a:lnSpc>
            </a:pPr>
            <a:r>
              <a:rPr sz="6000" i="0" b="0" dirty="0" smtClean="0" lang="zh-CN">
                <a:solidFill>
                  <a:srgbClr val="FF675B"/>
                </a:solidFill>
                <a:latin typeface="OPPOSans-B"/>
                <a:ea typeface="OPPOSans-B"/>
              </a:rPr>
              <a:t>03</a:t>
            </a:r>
            <a:endParaRPr lang="zh-CN" altLang="en-US"/>
          </a:p>
        </p:txBody>
      </p:sp>
      <p:sp>
        <p:nvSpPr>
          <p:cNvPr id="2018" name="Object 2018"/>
          <p:cNvSpPr txBox="1"/>
          <p:nvPr/>
        </p:nvSpPr>
        <p:spPr>
          <a:xfrm>
            <a:off x="14122400" y="9888542"/>
            <a:ext cx="7157402" cy="939800"/>
          </a:xfrm>
          <a:prstGeom prst="rect">
            <a:avLst/>
          </a:prstGeom>
        </p:spPr>
        <p:txBody>
          <a:bodyPr vert="horz" anchor="t" rtlCol="0" anchorCtr="0">
            <a:noAutofit/>
          </a:bodyPr>
          <a:lstStyle/>
          <a:p>
            <a:pPr algn="l">
              <a:lnSpc>
                <a:spcPct val="123333"/>
              </a:lnSpc>
            </a:pPr>
            <a:r>
              <a:rPr sz="5000" i="0" b="1" dirty="0" smtClean="0" lang="zh-CN">
                <a:solidFill>
                  <a:srgbClr val="503A3A"/>
                </a:solidFill>
                <a:latin typeface="OPPOSans-B"/>
                <a:ea typeface="OPPOSans-B"/>
              </a:rPr>
              <a:t>总结建议</a:t>
            </a:r>
            <a:endParaRPr lang="zh-CN" altLang="en-US"/>
          </a:p>
        </p:txBody>
      </p:sp>
      <p:sp>
        <p:nvSpPr>
          <p:cNvPr id="2019" name="Object 2019"/>
          <p:cNvSpPr txBox="1"/>
          <p:nvPr/>
        </p:nvSpPr>
        <p:spPr>
          <a:xfrm>
            <a:off x="14135100" y="10661882"/>
            <a:ext cx="7144702" cy="596900"/>
          </a:xfrm>
          <a:prstGeom prst="rect">
            <a:avLst/>
          </a:prstGeom>
        </p:spPr>
        <p:txBody>
          <a:bodyPr vert="horz" anchor="t" rtlCol="0" anchorCtr="0">
            <a:noAutofit/>
          </a:bodyPr>
          <a:lstStyle/>
          <a:p>
            <a:pPr algn="l">
              <a:lnSpc>
                <a:spcPct val="123333"/>
              </a:lnSpc>
            </a:pPr>
            <a:r>
              <a:rPr sz="3200" i="0" b="0" dirty="0" smtClean="0" lang="zh-CN">
                <a:solidFill>
                  <a:srgbClr val="503A3A"/>
                </a:solidFill>
                <a:latin typeface="OPPOSans-R"/>
                <a:ea typeface="OPPOSans-R"/>
              </a:rPr>
              <a:t>Summary recommendations</a:t>
            </a:r>
            <a:endParaRPr lang="zh-CN" altLang="en-US"/>
          </a:p>
        </p:txBody>
      </p:sp>
      <p:sp>
        <p:nvSpPr>
          <p:cNvPr id="2020" name="Object 2020"/>
          <p:cNvSpPr txBox="1"/>
          <p:nvPr/>
        </p:nvSpPr>
        <p:spPr>
          <a:xfrm>
            <a:off x="12738100" y="9938559"/>
            <a:ext cx="1638300" cy="939800"/>
          </a:xfrm>
          <a:prstGeom prst="rect">
            <a:avLst/>
          </a:prstGeom>
        </p:spPr>
        <p:txBody>
          <a:bodyPr vert="horz" anchor="t" rtlCol="0" anchorCtr="0">
            <a:noAutofit/>
          </a:bodyPr>
          <a:lstStyle/>
          <a:p>
            <a:pPr algn="l">
              <a:lnSpc>
                <a:spcPct val="102500"/>
              </a:lnSpc>
            </a:pPr>
            <a:r>
              <a:rPr sz="6000" i="0" b="0" dirty="0" smtClean="0" lang="zh-CN">
                <a:solidFill>
                  <a:srgbClr val="FF675B"/>
                </a:solidFill>
                <a:latin typeface="OPPOSans-B"/>
                <a:ea typeface="OPPOSans-B"/>
              </a:rPr>
              <a:t>04</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7EAC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8394700" y="635000"/>
            <a:ext cx="15481300" cy="12446000"/>
          </a:xfrm>
          <a:prstGeom prst="rect">
            <a:avLst/>
          </a:prstGeom>
        </p:spPr>
      </p:pic>
      <p:pic>
        <p:nvPicPr>
          <p:cNvPr id="302" name="image 302"/>
          <p:cNvPicPr>
            <a:picLocks noChangeAspect="1"/>
          </p:cNvPicPr>
          <p:nvPr/>
        </p:nvPicPr>
        <p:blipFill>
          <a:blip r:embed="rId302">
                </a:blip>
          <a:srcRect/>
          <a:stretch>
            <a:fillRect/>
          </a:stretch>
        </p:blipFill>
        <p:spPr>
          <a:xfrm rot="0" flipV="0" flipH="0">
            <a:off x="558800" y="603250"/>
            <a:ext cx="8318500" cy="12509500"/>
          </a:xfrm>
          <a:prstGeom prst="rect">
            <a:avLst/>
          </a:prstGeom>
        </p:spPr>
      </p:pic>
      <p:pic>
        <p:nvPicPr>
          <p:cNvPr id="303" name="image 303"/>
          <p:cNvPicPr>
            <a:picLocks noChangeAspect="1"/>
          </p:cNvPicPr>
          <p:nvPr/>
        </p:nvPicPr>
        <p:blipFill>
          <a:blip r:embed="rId303">
            <a:alphaModFix amt="44133"/>
          </a:blip>
          <a:srcRect/>
          <a:stretch>
            <a:fillRect/>
          </a:stretch>
        </p:blipFill>
        <p:spPr>
          <a:xfrm rot="0" flipV="0" flipH="0">
            <a:off x="22961600" y="2489200"/>
            <a:ext cx="2590800" cy="2590800"/>
          </a:xfrm>
          <a:prstGeom prst="rect">
            <a:avLst/>
          </a:prstGeom>
        </p:spPr>
      </p:pic>
      <p:pic>
        <p:nvPicPr>
          <p:cNvPr id="304" name="image 304"/>
          <p:cNvPicPr>
            <a:picLocks noChangeAspect="1"/>
          </p:cNvPicPr>
          <p:nvPr/>
        </p:nvPicPr>
        <p:blipFill>
          <a:blip r:embed="rId304">
                </a:blip>
          <a:srcRect/>
          <a:stretch>
            <a:fillRect/>
          </a:stretch>
        </p:blipFill>
        <p:spPr>
          <a:xfrm rot="0" flipV="0" flipH="0">
            <a:off x="19050000" y="11976100"/>
            <a:ext cx="4419600" cy="4419600"/>
          </a:xfrm>
          <a:prstGeom prst="rect">
            <a:avLst/>
          </a:prstGeom>
        </p:spPr>
      </p:pic>
      <p:pic>
        <p:nvPicPr>
          <p:cNvPr id="305" name="image 305"/>
          <p:cNvPicPr>
            <a:picLocks noChangeAspect="1"/>
          </p:cNvPicPr>
          <p:nvPr/>
        </p:nvPicPr>
        <p:blipFill>
          <a:blip r:embed="rId305">
                </a:blip>
          <a:srcRect/>
          <a:stretch>
            <a:fillRect/>
          </a:stretch>
        </p:blipFill>
        <p:spPr>
          <a:xfrm rot="0" flipV="0" flipH="0">
            <a:off x="11315700" y="4762500"/>
            <a:ext cx="3149600" cy="3149600"/>
          </a:xfrm>
          <a:prstGeom prst="rect">
            <a:avLst/>
          </a:prstGeom>
        </p:spPr>
      </p:pic>
      <p:sp>
        <p:nvSpPr>
          <p:cNvPr id="306" name="Object 306"/>
          <p:cNvSpPr txBox="1"/>
          <p:nvPr/>
        </p:nvSpPr>
        <p:spPr>
          <a:xfrm>
            <a:off x="12903200" y="6414081"/>
            <a:ext cx="9016619" cy="2159000"/>
          </a:xfrm>
          <a:prstGeom prst="rect">
            <a:avLst/>
          </a:prstGeom>
        </p:spPr>
        <p:txBody>
          <a:bodyPr vert="horz" anchor="t" rtlCol="0" anchorCtr="0">
            <a:noAutofit/>
          </a:bodyPr>
          <a:lstStyle/>
          <a:p>
            <a:pPr algn="l">
              <a:lnSpc>
                <a:spcPct val="123333"/>
              </a:lnSpc>
            </a:pPr>
            <a:r>
              <a:rPr sz="11500" i="0" b="0" dirty="0" smtClean="0" lang="zh-CN">
                <a:solidFill>
                  <a:srgbClr val="3A404D"/>
                </a:solidFill>
                <a:latin typeface="OPPOSans-B"/>
                <a:ea typeface="OPPOSans-B"/>
              </a:rPr>
              <a:t>市场分析</a:t>
            </a:r>
            <a:endParaRPr lang="zh-CN" altLang="en-US"/>
          </a:p>
        </p:txBody>
      </p:sp>
      <p:sp>
        <p:nvSpPr>
          <p:cNvPr id="307" name="Object 307"/>
          <p:cNvSpPr txBox="1"/>
          <p:nvPr/>
        </p:nvSpPr>
        <p:spPr>
          <a:xfrm>
            <a:off x="13042900" y="8407886"/>
            <a:ext cx="9067800" cy="749300"/>
          </a:xfrm>
          <a:prstGeom prst="rect">
            <a:avLst/>
          </a:prstGeom>
        </p:spPr>
        <p:txBody>
          <a:bodyPr vert="horz" anchor="t" rtlCol="0" anchorCtr="0">
            <a:noAutofit/>
          </a:bodyPr>
          <a:lstStyle/>
          <a:p>
            <a:pPr algn="l">
              <a:lnSpc>
                <a:spcPct val="123333"/>
              </a:lnSpc>
            </a:pPr>
            <a:r>
              <a:rPr sz="4000" i="0" b="0" dirty="0" smtClean="0" lang="zh-CN">
                <a:solidFill>
                  <a:srgbClr val="3A404D"/>
                </a:solidFill>
                <a:latin typeface="OPPOSans-R"/>
                <a:ea typeface="OPPOSans-R"/>
              </a:rPr>
              <a:t>market analysis</a:t>
            </a:r>
            <a:endParaRPr lang="zh-CN" altLang="en-US"/>
          </a:p>
        </p:txBody>
      </p:sp>
      <p:sp>
        <p:nvSpPr>
          <p:cNvPr id="308" name="Object 308"/>
          <p:cNvSpPr txBox="1"/>
          <p:nvPr/>
        </p:nvSpPr>
        <p:spPr>
          <a:xfrm>
            <a:off x="12903200" y="3975099"/>
            <a:ext cx="6159500" cy="2806700"/>
          </a:xfrm>
          <a:prstGeom prst="rect">
            <a:avLst/>
          </a:prstGeom>
        </p:spPr>
        <p:txBody>
          <a:bodyPr vert="horz" anchor="t" rtlCol="0" anchorCtr="0">
            <a:noAutofit/>
          </a:bodyPr>
          <a:lstStyle/>
          <a:p>
            <a:pPr algn="l">
              <a:lnSpc>
                <a:spcPct val="102500"/>
              </a:lnSpc>
            </a:pPr>
            <a:r>
              <a:rPr sz="18000" i="0" b="1" dirty="0" smtClean="0" lang="zh-CN">
                <a:solidFill>
                  <a:srgbClr val="3A404D"/>
                </a:solidFill>
                <a:latin typeface="OPPOSans-B"/>
                <a:ea typeface="OPPOSans-B"/>
              </a:rPr>
              <a:t>01</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DE1D9"/>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a:stretch>
            <a:fillRect/>
          </a:stretch>
        </p:blipFill>
        <p:spPr>
          <a:xfrm rot="0" flipV="0" flipH="0">
            <a:off x="14617700" y="12242800"/>
            <a:ext cx="4419600" cy="4419600"/>
          </a:xfrm>
          <a:prstGeom prst="rect">
            <a:avLst/>
          </a:prstGeom>
        </p:spPr>
      </p:pic>
      <p:pic>
        <p:nvPicPr>
          <p:cNvPr id="402" name="image 402"/>
          <p:cNvPicPr>
            <a:picLocks noChangeAspect="1"/>
          </p:cNvPicPr>
          <p:nvPr/>
        </p:nvPicPr>
        <p:blipFill>
          <a:blip r:embed="rId402">
                </a:blip>
          <a:srcRect/>
          <a:stretch>
            <a:fillRect/>
          </a:stretch>
        </p:blipFill>
        <p:spPr>
          <a:xfrm rot="0" flipV="0" flipH="0">
            <a:off x="482600" y="609600"/>
            <a:ext cx="23406100" cy="12484100"/>
          </a:xfrm>
          <a:prstGeom prst="rect">
            <a:avLst/>
          </a:prstGeom>
        </p:spPr>
      </p:pic>
      <p:pic>
        <p:nvPicPr>
          <p:cNvPr id="403" name="image 403"/>
          <p:cNvPicPr>
            <a:picLocks noChangeAspect="1"/>
          </p:cNvPicPr>
          <p:nvPr/>
        </p:nvPicPr>
        <p:blipFill>
          <a:blip r:embed="rId403">
                </a:blip>
          <a:srcRect/>
          <a:stretch>
            <a:fillRect/>
          </a:stretch>
        </p:blipFill>
        <p:spPr>
          <a:xfrm rot="0" flipV="0" flipH="0">
            <a:off x="23088600" y="-495300"/>
            <a:ext cx="2590800" cy="2590800"/>
          </a:xfrm>
          <a:prstGeom prst="rect">
            <a:avLst/>
          </a:prstGeom>
        </p:spPr>
      </p:pic>
      <p:pic>
        <p:nvPicPr>
          <p:cNvPr id="404" name="image 404"/>
          <p:cNvPicPr>
            <a:picLocks noChangeAspect="1"/>
          </p:cNvPicPr>
          <p:nvPr/>
        </p:nvPicPr>
        <p:blipFill>
          <a:blip r:embed="rId404">
            <a:alphaModFix amt="43181"/>
          </a:blip>
          <a:srcRect/>
          <a:stretch>
            <a:fillRect/>
          </a:stretch>
        </p:blipFill>
        <p:spPr>
          <a:xfrm rot="0" flipV="0" flipH="0">
            <a:off x="-1752600" y="-4940300"/>
            <a:ext cx="7975600" cy="7975600"/>
          </a:xfrm>
          <a:prstGeom prst="rect">
            <a:avLst/>
          </a:prstGeom>
        </p:spPr>
      </p:pic>
      <p:pic>
        <p:nvPicPr>
          <p:cNvPr id="405" name="image 405"/>
          <p:cNvPicPr>
            <a:picLocks noChangeAspect="1"/>
          </p:cNvPicPr>
          <p:nvPr/>
        </p:nvPicPr>
        <p:blipFill>
          <a:blip r:embed="rId405">
                </a:blip>
          <a:srcRect/>
          <a:stretch>
            <a:fillRect/>
          </a:stretch>
        </p:blipFill>
        <p:spPr>
          <a:xfrm rot="0" flipV="0" flipH="0">
            <a:off x="2298700" y="4597400"/>
            <a:ext cx="1066800" cy="1066800"/>
          </a:xfrm>
          <a:prstGeom prst="rect">
            <a:avLst/>
          </a:prstGeom>
        </p:spPr>
      </p:pic>
      <p:pic>
        <p:nvPicPr>
          <p:cNvPr id="406" name="image 406"/>
          <p:cNvPicPr>
            <a:picLocks noChangeAspect="1"/>
          </p:cNvPicPr>
          <p:nvPr/>
        </p:nvPicPr>
        <p:blipFill>
          <a:blip r:embed="rId406">
                </a:blip>
          <a:srcRect/>
          <a:stretch>
            <a:fillRect/>
          </a:stretch>
        </p:blipFill>
        <p:spPr>
          <a:xfrm rot="0" flipV="0" flipH="0">
            <a:off x="2298700" y="8559800"/>
            <a:ext cx="1066800" cy="1066800"/>
          </a:xfrm>
          <a:prstGeom prst="rect">
            <a:avLst/>
          </a:prstGeom>
        </p:spPr>
      </p:pic>
      <p:sp>
        <p:nvSpPr>
          <p:cNvPr id="407" name="Object 407"/>
          <p:cNvSpPr txBox="1"/>
          <p:nvPr/>
        </p:nvSpPr>
        <p:spPr>
          <a:xfrm>
            <a:off x="2349500" y="1507238"/>
            <a:ext cx="8204200" cy="1498600"/>
          </a:xfrm>
          <a:prstGeom prst="rect">
            <a:avLst/>
          </a:prstGeom>
        </p:spPr>
        <p:txBody>
          <a:bodyPr vert="horz" anchor="t" rtlCol="0" anchorCtr="0">
            <a:noAutofit/>
          </a:bodyPr>
          <a:lstStyle/>
          <a:p>
            <a:pPr algn="l">
              <a:lnSpc>
                <a:spcPct val="123333"/>
              </a:lnSpc>
            </a:pPr>
            <a:r>
              <a:rPr sz="8000" i="0" b="0" dirty="0" smtClean="0" lang="zh-CN">
                <a:solidFill>
                  <a:srgbClr val="3A404D"/>
                </a:solidFill>
                <a:latin typeface="OPPOSans-B"/>
                <a:ea typeface="OPPOSans-B"/>
              </a:rPr>
              <a:t>研究背景</a:t>
            </a:r>
            <a:endParaRPr lang="zh-CN" altLang="en-US"/>
          </a:p>
        </p:txBody>
      </p:sp>
      <p:sp>
        <p:nvSpPr>
          <p:cNvPr id="408" name="Object 408"/>
          <p:cNvSpPr txBox="1"/>
          <p:nvPr/>
        </p:nvSpPr>
        <p:spPr>
          <a:xfrm>
            <a:off x="2349500" y="45726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01</a:t>
            </a:r>
            <a:endParaRPr lang="zh-CN" altLang="en-US"/>
          </a:p>
        </p:txBody>
      </p:sp>
      <p:sp>
        <p:nvSpPr>
          <p:cNvPr id="409" name="Object 409"/>
          <p:cNvSpPr txBox="1"/>
          <p:nvPr/>
        </p:nvSpPr>
        <p:spPr>
          <a:xfrm>
            <a:off x="2311400" y="8560435"/>
            <a:ext cx="1663700" cy="939800"/>
          </a:xfrm>
          <a:prstGeom prst="rect">
            <a:avLst/>
          </a:prstGeom>
        </p:spPr>
        <p:txBody>
          <a:bodyPr vert="horz" anchor="t" rtlCol="0" anchorCtr="0">
            <a:noAutofit/>
          </a:bodyPr>
          <a:lstStyle/>
          <a:p>
            <a:pPr algn="l">
              <a:lnSpc>
                <a:spcPct val="123333"/>
              </a:lnSpc>
            </a:pPr>
            <a:r>
              <a:rPr sz="5000" i="0" b="0" dirty="0" smtClean="0" lang="zh-CN">
                <a:solidFill>
                  <a:srgbClr val="FFFFFF"/>
                </a:solidFill>
                <a:latin typeface="OPPOSans-B"/>
                <a:ea typeface="OPPOSans-B"/>
              </a:rPr>
              <a:t>02</a:t>
            </a:r>
            <a:endParaRPr lang="zh-CN" altLang="en-US"/>
          </a:p>
        </p:txBody>
      </p:sp>
      <p:sp>
        <p:nvSpPr>
          <p:cNvPr id="4010" name="Object 4010"/>
          <p:cNvSpPr txBox="1"/>
          <p:nvPr/>
        </p:nvSpPr>
        <p:spPr>
          <a:xfrm>
            <a:off x="3568700" y="4667885"/>
            <a:ext cx="5236658"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从用户角度</a:t>
            </a:r>
            <a:endParaRPr lang="zh-CN" altLang="en-US"/>
          </a:p>
        </p:txBody>
      </p:sp>
      <p:sp>
        <p:nvSpPr>
          <p:cNvPr id="4011" name="Object 4011"/>
          <p:cNvSpPr txBox="1"/>
          <p:nvPr/>
        </p:nvSpPr>
        <p:spPr>
          <a:xfrm>
            <a:off x="3568700" y="8642350"/>
            <a:ext cx="5236654" cy="749300"/>
          </a:xfrm>
          <a:prstGeom prst="rect">
            <a:avLst/>
          </a:prstGeom>
        </p:spPr>
        <p:txBody>
          <a:bodyPr vert="horz" anchor="t" rtlCol="0" anchorCtr="0">
            <a:noAutofit/>
          </a:bodyPr>
          <a:lstStyle/>
          <a:p>
            <a:pPr algn="l">
              <a:lnSpc>
                <a:spcPct val="123333"/>
              </a:lnSpc>
            </a:pPr>
            <a:r>
              <a:rPr sz="4000" i="0" b="1" dirty="0" smtClean="0" lang="zh-CN">
                <a:solidFill>
                  <a:srgbClr val="333333"/>
                </a:solidFill>
                <a:latin typeface="OPPOSans-R"/>
                <a:ea typeface="OPPOSans-R"/>
              </a:rPr>
              <a:t>从平台角度</a:t>
            </a:r>
            <a:endParaRPr lang="zh-CN" altLang="en-US"/>
          </a:p>
        </p:txBody>
      </p:sp>
      <p:sp>
        <p:nvSpPr>
          <p:cNvPr id="4012" name="Object 4012"/>
          <p:cNvSpPr txBox="1"/>
          <p:nvPr/>
        </p:nvSpPr>
        <p:spPr>
          <a:xfrm>
            <a:off x="3568700" y="6114414"/>
            <a:ext cx="18808700" cy="914400"/>
          </a:xfrm>
          <a:prstGeom prst="rect">
            <a:avLst/>
          </a:prstGeom>
        </p:spPr>
        <p:txBody>
          <a:bodyPr vert="horz" anchor="t" rtlCol="0" anchorCtr="0">
            <a:noAutofit/>
          </a:bodyPr>
          <a:lstStyle/>
          <a:p>
            <a:pPr algn="l">
              <a:lnSpc>
                <a:spcPct val="100000"/>
              </a:lnSpc>
            </a:pPr>
            <a:r>
              <a:rPr sz="3000" i="0" b="0" dirty="0" smtClean="0" lang="zh-CN">
                <a:solidFill>
                  <a:srgbClr val="666666"/>
                </a:solidFill>
                <a:latin typeface="OPPOSans-R"/>
                <a:ea typeface="OPPOSans-R"/>
              </a:rPr>
              <a:t>互联网信息呈现爆炸性增长趋势，用户需要花费较长时间找到优质精准内容，因此一个可靠的内容分享平台能大大减少用户时间成本，帮助他们简单快捷地获取优质内容。</a:t>
            </a:r>
            <a:endParaRPr lang="zh-CN" altLang="en-US"/>
          </a:p>
        </p:txBody>
      </p:sp>
      <p:sp>
        <p:nvSpPr>
          <p:cNvPr id="4013" name="Object 4013"/>
          <p:cNvSpPr txBox="1"/>
          <p:nvPr/>
        </p:nvSpPr>
        <p:spPr>
          <a:xfrm>
            <a:off x="3568700" y="10089514"/>
            <a:ext cx="18796000" cy="914400"/>
          </a:xfrm>
          <a:prstGeom prst="rect">
            <a:avLst/>
          </a:prstGeom>
        </p:spPr>
        <p:txBody>
          <a:bodyPr vert="horz" anchor="t" rtlCol="0" anchorCtr="0">
            <a:noAutofit/>
          </a:bodyPr>
          <a:lstStyle/>
          <a:p>
            <a:pPr algn="l">
              <a:lnSpc>
                <a:spcPct val="100000"/>
              </a:lnSpc>
            </a:pPr>
            <a:r>
              <a:rPr sz="3000" i="0" b="0" dirty="0" smtClean="0" lang="zh-CN">
                <a:solidFill>
                  <a:srgbClr val="666666"/>
                </a:solidFill>
                <a:latin typeface="OPPOSans-R"/>
                <a:ea typeface="OPPOSans-R"/>
              </a:rPr>
              <a:t>各类网红博主通过文字、图片、视频笔记的分享展示非直接销售性的内容，来唤起消费者的隐形需求。通过低成本地营造主流趋势，利用普遍的从众效应刺激消费。</a:t>
            </a:r>
            <a:endParaRPr lang="zh-CN" altLang="en-US"/>
          </a:p>
        </p:txBody>
      </p:sp>
      <p:sp>
        <p:nvSpPr>
          <p:cNvPr id="4014" name="Object 4014"/>
          <p:cNvSpPr txBox="1"/>
          <p:nvPr/>
        </p:nvSpPr>
        <p:spPr>
          <a:xfrm>
            <a:off x="2349500" y="3047964"/>
            <a:ext cx="8204200" cy="558800"/>
          </a:xfrm>
          <a:prstGeom prst="rect">
            <a:avLst/>
          </a:prstGeom>
        </p:spPr>
        <p:txBody>
          <a:bodyPr vert="horz" anchor="t" rtlCol="0" anchorCtr="0">
            <a:noAutofit/>
          </a:bodyPr>
          <a:lstStyle/>
          <a:p>
            <a:pPr algn="l">
              <a:lnSpc>
                <a:spcPct val="123333"/>
              </a:lnSpc>
            </a:pPr>
            <a:r>
              <a:rPr sz="3000" i="0" b="0" dirty="0" smtClean="0" lang="zh-CN">
                <a:solidFill>
                  <a:srgbClr val="3A404D"/>
                </a:solidFill>
                <a:latin typeface="OPPOSans-R"/>
                <a:ea typeface="OPPOSans-R"/>
              </a:rPr>
              <a:t>Research background</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7EACFF"/>
        </a:solidFill>
      </p:bgPr>
    </p:bg>
    <p:spTree>
      <p:nvGrpSpPr>
        <p:cNvPr id="1" name=""/>
        <p:cNvGrpSpPr/>
        <p:nvPr/>
      </p:nvGrpSpPr>
      <p:grpSpPr>
        <a:xfrm>
          <a:off x="0" y="0"/>
          <a:ext cx="0" cy="0"/>
          <a:chOff x="0" y="0"/>
          <a:chExt cx="0" cy="0"/>
        </a:xfrm>
      </p:grpSpPr>
      <p:pic>
        <p:nvPicPr>
          <p:cNvPr id="501" name="image 501"/>
          <p:cNvPicPr>
            <a:picLocks noChangeAspect="1"/>
          </p:cNvPicPr>
          <p:nvPr/>
        </p:nvPicPr>
        <p:blipFill>
          <a:blip r:embed="rId501">
                </a:blip>
          <a:srcRect/>
          <a:stretch>
            <a:fillRect/>
          </a:stretch>
        </p:blipFill>
        <p:spPr>
          <a:xfrm rot="0" flipV="0" flipH="0">
            <a:off x="508000" y="635000"/>
            <a:ext cx="23368000" cy="12446000"/>
          </a:xfrm>
          <a:prstGeom prst="rect">
            <a:avLst/>
          </a:prstGeom>
        </p:spPr>
      </p:pic>
      <p:pic>
        <p:nvPicPr>
          <p:cNvPr id="502" name="image 502"/>
          <p:cNvPicPr>
            <a:picLocks noChangeAspect="1"/>
          </p:cNvPicPr>
          <p:nvPr/>
        </p:nvPicPr>
        <p:blipFill>
          <a:blip r:embed="rId502">
                </a:blip>
          <a:srcRect/>
          <a:stretch>
            <a:fillRect/>
          </a:stretch>
        </p:blipFill>
        <p:spPr>
          <a:xfrm rot="0" flipV="0" flipH="0">
            <a:off x="2438400" y="8229600"/>
            <a:ext cx="19519900" cy="4025900"/>
          </a:xfrm>
          <a:prstGeom prst="rect">
            <a:avLst/>
          </a:prstGeom>
        </p:spPr>
      </p:pic>
      <p:pic>
        <p:nvPicPr>
          <p:cNvPr id="503" name="image 503"/>
          <p:cNvPicPr>
            <a:picLocks noChangeAspect="1"/>
          </p:cNvPicPr>
          <p:nvPr/>
        </p:nvPicPr>
        <p:blipFill>
          <a:blip r:embed="rId503">
                </a:blip>
          <a:srcRect/>
          <a:stretch>
            <a:fillRect/>
          </a:stretch>
        </p:blipFill>
        <p:spPr>
          <a:xfrm rot="0" flipV="0" flipH="0">
            <a:off x="19850100" y="12026900"/>
            <a:ext cx="7975600" cy="7975600"/>
          </a:xfrm>
          <a:prstGeom prst="rect">
            <a:avLst/>
          </a:prstGeom>
        </p:spPr>
      </p:pic>
      <p:sp>
        <p:nvSpPr>
          <p:cNvPr id="504" name="Object 504"/>
          <p:cNvSpPr txBox="1"/>
          <p:nvPr/>
        </p:nvSpPr>
        <p:spPr>
          <a:xfrm>
            <a:off x="2374900" y="1379731"/>
            <a:ext cx="7086600" cy="1498600"/>
          </a:xfrm>
          <a:prstGeom prst="rect">
            <a:avLst/>
          </a:prstGeom>
        </p:spPr>
        <p:txBody>
          <a:bodyPr vert="horz" anchor="t" rtlCol="0" anchorCtr="0">
            <a:noAutofit/>
          </a:bodyPr>
          <a:lstStyle/>
          <a:p>
            <a:pPr algn="l">
              <a:lnSpc>
                <a:spcPct val="123333"/>
              </a:lnSpc>
            </a:pPr>
            <a:r>
              <a:rPr sz="8000" i="0" b="0" dirty="0" smtClean="0" lang="zh-CN">
                <a:solidFill>
                  <a:srgbClr val="3A404D"/>
                </a:solidFill>
                <a:latin typeface="OPPOSans-B"/>
                <a:ea typeface="OPPOSans-B"/>
              </a:rPr>
              <a:t>市场背景</a:t>
            </a:r>
            <a:endParaRPr lang="zh-CN" altLang="en-US"/>
          </a:p>
        </p:txBody>
      </p:sp>
      <p:sp>
        <p:nvSpPr>
          <p:cNvPr id="505" name="Object 505"/>
          <p:cNvSpPr txBox="1"/>
          <p:nvPr/>
        </p:nvSpPr>
        <p:spPr>
          <a:xfrm>
            <a:off x="2349500" y="4479925"/>
            <a:ext cx="20027900" cy="30480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截至2019年1月，小红书用户数已超过</a:t>
            </a:r>
            <a:r>
              <a:rPr sz="5000" i="0" b="0" dirty="0" smtClean="0" lang="zh-CN">
                <a:solidFill>
                  <a:srgbClr val="EE917E"/>
                </a:solidFill>
                <a:latin typeface="OPPOSans-B"/>
                <a:ea typeface="OPPOSans-B"/>
              </a:rPr>
              <a:t>2亿</a:t>
            </a:r>
            <a:p>
              <a:pPr algn="l">
                <a:br>
                  <a:rPr lang="en-US" altLang="zh-CN" dirty="0"/>
                </a:br>
              </a:pPr>
              <a:endParaRPr lang="zh-CN" altLang="en-US" dirty="0" sz="5000"/>
            </a:p>
            <a:endParaRPr lang="zh-CN" altLang="en-US" sz="5000"/>
          </a:p>
          <a:p>
            <a:pPr algn="l">
              <a:lnSpc>
                <a:spcPct val="100000"/>
              </a:lnSpc>
            </a:pPr>
            <a:p>
              <a:pPr algn="l">
                <a:br>
                  <a:rPr lang="en-US" altLang="zh-CN" dirty="0"/>
                </a:br>
              </a:pPr>
              <a:endParaRPr lang="zh-CN" altLang="en-US" dirty="0" sz="5000"/>
            </a:p>
            <a:r>
              <a:rPr sz="3000" i="0" b="0" dirty="0" smtClean="0" lang="zh-CN">
                <a:solidFill>
                  <a:srgbClr val="333333"/>
                </a:solidFill>
                <a:latin typeface="OPPOSans-R"/>
                <a:ea typeface="OPPOSans-R"/>
              </a:rPr>
              <a:t>其中</a:t>
            </a:r>
            <a:r>
              <a:rPr sz="5000" i="0" b="0" dirty="0" smtClean="0" lang="zh-CN">
                <a:solidFill>
                  <a:srgbClr val="EE917E"/>
                </a:solidFill>
                <a:latin typeface="OPPOSans-B"/>
                <a:ea typeface="OPPOSans-B"/>
              </a:rPr>
              <a:t>70%</a:t>
            </a:r>
            <a:r>
              <a:rPr sz="3000" i="0" b="0" dirty="0" smtClean="0" lang="zh-CN">
                <a:solidFill>
                  <a:srgbClr val="333333"/>
                </a:solidFill>
                <a:latin typeface="OPPOSans-R"/>
                <a:ea typeface="OPPOSans-R"/>
              </a:rPr>
              <a:t>用户是90后。</a:t>
            </a:r>
            <a:p>
              <a:pPr algn="l">
                <a:br>
                  <a:rPr lang="en-US" altLang="zh-CN" dirty="0"/>
                </a:br>
              </a:pPr>
              <a:endParaRPr lang="zh-CN" altLang="en-US" dirty="0" sz="5000"/>
            </a:p>
            <a:endParaRPr lang="zh-CN" altLang="en-US" sz="5000"/>
          </a:p>
          <a:p>
            <a:pPr algn="l">
              <a:lnSpc>
                <a:spcPct val="100000"/>
              </a:lnSpc>
            </a:pPr>
            <a:p>
              <a:pPr algn="l">
                <a:br>
                  <a:rPr lang="en-US" altLang="zh-CN" dirty="0"/>
                </a:br>
              </a:pPr>
              <a:endParaRPr lang="zh-CN" altLang="en-US" dirty="0" sz="5000"/>
            </a:p>
            <a:endParaRPr lang="zh-CN" altLang="en-US" sz="5000"/>
          </a:p>
          <a:p>
            <a:pPr algn="l">
              <a:lnSpc>
                <a:spcPct val="100000"/>
              </a:lnSpc>
            </a:pPr>
            <a:p>
              <a:pPr algn="l">
                <a:br>
                  <a:rPr lang="en-US" altLang="zh-CN" dirty="0"/>
                </a:br>
              </a:pPr>
              <a:endParaRPr lang="zh-CN" altLang="en-US" dirty="0" sz="5000"/>
            </a:p>
            <a:r>
              <a:rPr sz="3000" i="0" b="0" dirty="0" smtClean="0" lang="zh-CN">
                <a:solidFill>
                  <a:srgbClr val="333333"/>
                </a:solidFill>
                <a:latin typeface="OPPOSans-R"/>
                <a:ea typeface="OPPOSans-R"/>
              </a:rPr>
              <a:t>小红书社区记录了这个时代年轻人的正能量和美好生活，通过AI对海量信息和人进行精准、高效匹配。</a:t>
            </a:r>
            <a:endParaRPr lang="zh-CN" altLang="en-US"/>
          </a:p>
        </p:txBody>
      </p:sp>
      <p:sp>
        <p:nvSpPr>
          <p:cNvPr id="507" name="Object 507"/>
          <p:cNvSpPr txBox="1"/>
          <p:nvPr/>
        </p:nvSpPr>
        <p:spPr>
          <a:xfrm>
            <a:off x="2374900" y="2920964"/>
            <a:ext cx="7086600" cy="558800"/>
          </a:xfrm>
          <a:prstGeom prst="rect">
            <a:avLst/>
          </a:prstGeom>
        </p:spPr>
        <p:txBody>
          <a:bodyPr vert="horz" anchor="t" rtlCol="0" anchorCtr="0">
            <a:noAutofit/>
          </a:bodyPr>
          <a:lstStyle/>
          <a:p>
            <a:pPr algn="l">
              <a:lnSpc>
                <a:spcPct val="123333"/>
              </a:lnSpc>
            </a:pPr>
            <a:r>
              <a:rPr sz="3000" i="0" b="0" dirty="0" smtClean="0" lang="zh-CN">
                <a:solidFill>
                  <a:srgbClr val="3A404D"/>
                </a:solidFill>
                <a:latin typeface="OPPOSans-R"/>
                <a:ea typeface="OPPOSans-R"/>
              </a:rPr>
              <a:t>Market background</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7EACF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alphaModFix amt="37447"/>
          </a:blip>
          <a:srcRect/>
          <a:stretch>
            <a:fillRect/>
          </a:stretch>
        </p:blipFill>
        <p:spPr>
          <a:xfrm rot="0" flipV="0" flipH="0">
            <a:off x="-6210300" y="1752600"/>
            <a:ext cx="12395200" cy="9639300"/>
          </a:xfrm>
          <a:prstGeom prst="rect">
            <a:avLst/>
          </a:prstGeom>
        </p:spPr>
      </p:pic>
      <p:pic>
        <p:nvPicPr>
          <p:cNvPr id="602" name="image 602"/>
          <p:cNvPicPr>
            <a:picLocks noChangeAspect="1"/>
          </p:cNvPicPr>
          <p:nvPr/>
        </p:nvPicPr>
        <p:blipFill>
          <a:blip r:embed="rId602">
                </a:blip>
          <a:srcRect/>
          <a:stretch>
            <a:fillRect/>
          </a:stretch>
        </p:blipFill>
        <p:spPr>
          <a:xfrm rot="0" flipV="0" flipH="0">
            <a:off x="-12700" y="4064000"/>
            <a:ext cx="24409400" cy="7772400"/>
          </a:xfrm>
          <a:prstGeom prst="rect">
            <a:avLst/>
          </a:prstGeom>
        </p:spPr>
      </p:pic>
      <p:pic>
        <p:nvPicPr>
          <p:cNvPr id="603" name="image 603"/>
          <p:cNvPicPr>
            <a:picLocks noChangeAspect="1"/>
          </p:cNvPicPr>
          <p:nvPr/>
        </p:nvPicPr>
        <p:blipFill>
          <a:blip r:embed="rId603">
                </a:blip>
          <a:srcRect/>
          <a:stretch>
            <a:fillRect/>
          </a:stretch>
        </p:blipFill>
        <p:spPr>
          <a:xfrm rot="0" flipV="0" flipH="0">
            <a:off x="19850100" y="12026900"/>
            <a:ext cx="7975600" cy="7975600"/>
          </a:xfrm>
          <a:prstGeom prst="rect">
            <a:avLst/>
          </a:prstGeom>
        </p:spPr>
      </p:pic>
      <p:pic>
        <p:nvPicPr>
          <p:cNvPr id="604" name="image 604"/>
          <p:cNvPicPr>
            <a:picLocks noChangeAspect="1"/>
          </p:cNvPicPr>
          <p:nvPr/>
        </p:nvPicPr>
        <p:blipFill>
          <a:blip r:embed="rId604">
                </a:blip>
          <a:srcRect/>
          <a:stretch>
            <a:fillRect/>
          </a:stretch>
        </p:blipFill>
        <p:spPr>
          <a:xfrm rot="0" flipV="0" flipH="0">
            <a:off x="9271000" y="5384800"/>
            <a:ext cx="2095500" cy="2095500"/>
          </a:xfrm>
          <a:prstGeom prst="rect">
            <a:avLst/>
          </a:prstGeom>
        </p:spPr>
      </p:pic>
      <p:pic>
        <p:nvPicPr>
          <p:cNvPr id="605" name="image 605"/>
          <p:cNvPicPr>
            <a:picLocks noChangeAspect="1"/>
          </p:cNvPicPr>
          <p:nvPr/>
        </p:nvPicPr>
        <p:blipFill>
          <a:blip r:embed="rId605">
                </a:blip>
          <a:srcRect/>
          <a:stretch>
            <a:fillRect/>
          </a:stretch>
        </p:blipFill>
        <p:spPr>
          <a:xfrm rot="0" flipV="0" flipH="0">
            <a:off x="9271000" y="8458200"/>
            <a:ext cx="2095500" cy="2095500"/>
          </a:xfrm>
          <a:prstGeom prst="rect">
            <a:avLst/>
          </a:prstGeom>
        </p:spPr>
      </p:pic>
      <p:pic>
        <p:nvPicPr>
          <p:cNvPr id="606" name="image 606"/>
          <p:cNvPicPr>
            <a:picLocks noChangeAspect="1"/>
          </p:cNvPicPr>
          <p:nvPr/>
        </p:nvPicPr>
        <p:blipFill>
          <a:blip r:embed="rId606">
                </a:blip>
          <a:srcRect/>
          <a:stretch>
            <a:fillRect/>
          </a:stretch>
        </p:blipFill>
        <p:spPr>
          <a:xfrm rot="0" flipV="0" flipH="0">
            <a:off x="12674600" y="5384800"/>
            <a:ext cx="2095500" cy="2095500"/>
          </a:xfrm>
          <a:prstGeom prst="rect">
            <a:avLst/>
          </a:prstGeom>
        </p:spPr>
      </p:pic>
      <p:pic>
        <p:nvPicPr>
          <p:cNvPr id="607" name="image 607"/>
          <p:cNvPicPr>
            <a:picLocks noChangeAspect="1"/>
          </p:cNvPicPr>
          <p:nvPr/>
        </p:nvPicPr>
        <p:blipFill>
          <a:blip r:embed="rId607">
                </a:blip>
          <a:srcRect/>
          <a:stretch>
            <a:fillRect/>
          </a:stretch>
        </p:blipFill>
        <p:spPr>
          <a:xfrm rot="0" flipV="0" flipH="0">
            <a:off x="12674600" y="8458200"/>
            <a:ext cx="2095500" cy="2095500"/>
          </a:xfrm>
          <a:prstGeom prst="rect">
            <a:avLst/>
          </a:prstGeom>
        </p:spPr>
      </p:pic>
      <p:sp>
        <p:nvSpPr>
          <p:cNvPr id="608" name="Object 608"/>
          <p:cNvSpPr txBox="1"/>
          <p:nvPr/>
        </p:nvSpPr>
        <p:spPr>
          <a:xfrm>
            <a:off x="9525000" y="5708650"/>
            <a:ext cx="1587500" cy="1295400"/>
          </a:xfrm>
          <a:prstGeom prst="rect">
            <a:avLst/>
          </a:prstGeom>
        </p:spPr>
        <p:txBody>
          <a:bodyPr vert="horz" anchor="t" rtlCol="0" anchorCtr="0">
            <a:noAutofit/>
          </a:bodyPr>
          <a:lstStyle/>
          <a:p>
            <a:pPr algn="ctr">
              <a:lnSpc>
                <a:spcPct val="99166"/>
              </a:lnSpc>
            </a:pPr>
            <a:r>
              <a:rPr sz="4300" i="0" b="0" dirty="0" smtClean="0" lang="zh-CN">
                <a:solidFill>
                  <a:srgbClr val="FFFFFF"/>
                </a:solidFill>
                <a:latin typeface="OPPOSans-B"/>
                <a:ea typeface="OPPOSans-B"/>
              </a:rPr>
              <a:t>政治</a:t>
            </a:r>
            <a:endParaRPr lang="zh-CN" altLang="en-US" sz="4300"/>
          </a:p>
          <a:p>
            <a:pPr algn="ctr">
              <a:lnSpc>
                <a:spcPct val="99166"/>
              </a:lnSpc>
            </a:pPr>
            <a:r>
              <a:rPr sz="4300" i="0" b="0" dirty="0" smtClean="0" lang="zh-CN">
                <a:solidFill>
                  <a:srgbClr val="FFFFFF"/>
                </a:solidFill>
                <a:latin typeface="OPPOSans-B"/>
                <a:ea typeface="OPPOSans-B"/>
              </a:rPr>
              <a:t>因素</a:t>
            </a:r>
            <a:endParaRPr lang="zh-CN" altLang="en-US"/>
          </a:p>
        </p:txBody>
      </p:sp>
      <p:sp>
        <p:nvSpPr>
          <p:cNvPr id="609" name="Object 609"/>
          <p:cNvSpPr txBox="1"/>
          <p:nvPr/>
        </p:nvSpPr>
        <p:spPr>
          <a:xfrm>
            <a:off x="9531350" y="8782050"/>
            <a:ext cx="1574800" cy="1295400"/>
          </a:xfrm>
          <a:prstGeom prst="rect">
            <a:avLst/>
          </a:prstGeom>
        </p:spPr>
        <p:txBody>
          <a:bodyPr vert="horz" anchor="t" rtlCol="0" anchorCtr="0">
            <a:noAutofit/>
          </a:bodyPr>
          <a:lstStyle/>
          <a:p>
            <a:pPr algn="ctr">
              <a:lnSpc>
                <a:spcPct val="99166"/>
              </a:lnSpc>
            </a:pPr>
            <a:r>
              <a:rPr sz="4300" i="0" b="0" dirty="0" smtClean="0" lang="zh-CN">
                <a:solidFill>
                  <a:srgbClr val="FFFFFF"/>
                </a:solidFill>
                <a:latin typeface="OPPOSans-B"/>
                <a:ea typeface="OPPOSans-B"/>
              </a:rPr>
              <a:t>技术</a:t>
            </a:r>
            <a:endParaRPr lang="zh-CN" altLang="en-US" sz="4300"/>
          </a:p>
          <a:p>
            <a:pPr algn="ctr">
              <a:lnSpc>
                <a:spcPct val="99166"/>
              </a:lnSpc>
            </a:pPr>
            <a:r>
              <a:rPr sz="4300" i="0" b="0" dirty="0" smtClean="0" lang="zh-CN">
                <a:solidFill>
                  <a:srgbClr val="FFFFFF"/>
                </a:solidFill>
                <a:latin typeface="OPPOSans-B"/>
                <a:ea typeface="OPPOSans-B"/>
              </a:rPr>
              <a:t>因素</a:t>
            </a:r>
            <a:endParaRPr lang="zh-CN" altLang="en-US"/>
          </a:p>
        </p:txBody>
      </p:sp>
      <p:sp>
        <p:nvSpPr>
          <p:cNvPr id="6010" name="Object 6010"/>
          <p:cNvSpPr txBox="1"/>
          <p:nvPr/>
        </p:nvSpPr>
        <p:spPr>
          <a:xfrm>
            <a:off x="12928599" y="5708650"/>
            <a:ext cx="1587500" cy="1295400"/>
          </a:xfrm>
          <a:prstGeom prst="rect">
            <a:avLst/>
          </a:prstGeom>
        </p:spPr>
        <p:txBody>
          <a:bodyPr vert="horz" anchor="t" rtlCol="0" anchorCtr="0">
            <a:noAutofit/>
          </a:bodyPr>
          <a:lstStyle/>
          <a:p>
            <a:pPr algn="ctr">
              <a:lnSpc>
                <a:spcPct val="99166"/>
              </a:lnSpc>
            </a:pPr>
            <a:r>
              <a:rPr sz="4300" i="0" b="0" dirty="0" smtClean="0" lang="zh-CN">
                <a:solidFill>
                  <a:srgbClr val="FFFFFF"/>
                </a:solidFill>
                <a:latin typeface="OPPOSans-B"/>
                <a:ea typeface="OPPOSans-B"/>
              </a:rPr>
              <a:t>经济</a:t>
            </a:r>
            <a:endParaRPr lang="zh-CN" altLang="en-US" sz="4300"/>
          </a:p>
          <a:p>
            <a:pPr algn="ctr">
              <a:lnSpc>
                <a:spcPct val="99166"/>
              </a:lnSpc>
            </a:pPr>
            <a:r>
              <a:rPr sz="4300" i="0" b="0" dirty="0" smtClean="0" lang="zh-CN">
                <a:solidFill>
                  <a:srgbClr val="FFFFFF"/>
                </a:solidFill>
                <a:latin typeface="OPPOSans-B"/>
                <a:ea typeface="OPPOSans-B"/>
              </a:rPr>
              <a:t>因素</a:t>
            </a:r>
            <a:endParaRPr lang="zh-CN" altLang="en-US"/>
          </a:p>
        </p:txBody>
      </p:sp>
      <p:sp>
        <p:nvSpPr>
          <p:cNvPr id="6011" name="Object 6011"/>
          <p:cNvSpPr txBox="1"/>
          <p:nvPr/>
        </p:nvSpPr>
        <p:spPr>
          <a:xfrm>
            <a:off x="12928600" y="8782050"/>
            <a:ext cx="1587500" cy="1295400"/>
          </a:xfrm>
          <a:prstGeom prst="rect">
            <a:avLst/>
          </a:prstGeom>
        </p:spPr>
        <p:txBody>
          <a:bodyPr vert="horz" anchor="t" rtlCol="0" anchorCtr="0">
            <a:noAutofit/>
          </a:bodyPr>
          <a:lstStyle/>
          <a:p>
            <a:pPr algn="ctr">
              <a:lnSpc>
                <a:spcPct val="99166"/>
              </a:lnSpc>
            </a:pPr>
            <a:r>
              <a:rPr sz="4300" i="0" b="0" dirty="0" smtClean="0" lang="zh-CN">
                <a:solidFill>
                  <a:srgbClr val="FFFFFF"/>
                </a:solidFill>
                <a:latin typeface="OPPOSans-B"/>
                <a:ea typeface="OPPOSans-B"/>
              </a:rPr>
              <a:t>社会</a:t>
            </a:r>
            <a:endParaRPr lang="zh-CN" altLang="en-US" sz="4300"/>
          </a:p>
          <a:p>
            <a:pPr algn="ctr">
              <a:lnSpc>
                <a:spcPct val="99166"/>
              </a:lnSpc>
            </a:pPr>
            <a:r>
              <a:rPr sz="4300" i="0" b="0" dirty="0" smtClean="0" lang="zh-CN">
                <a:solidFill>
                  <a:srgbClr val="FFFFFF"/>
                </a:solidFill>
                <a:latin typeface="OPPOSans-B"/>
                <a:ea typeface="OPPOSans-B"/>
              </a:rPr>
              <a:t>因素</a:t>
            </a:r>
            <a:endParaRPr lang="zh-CN" altLang="en-US"/>
          </a:p>
        </p:txBody>
      </p:sp>
      <p:sp>
        <p:nvSpPr>
          <p:cNvPr id="6012" name="Object 6012"/>
          <p:cNvSpPr txBox="1"/>
          <p:nvPr/>
        </p:nvSpPr>
        <p:spPr>
          <a:xfrm>
            <a:off x="2654300" y="5441950"/>
            <a:ext cx="6350000" cy="1828800"/>
          </a:xfrm>
          <a:prstGeom prst="rect">
            <a:avLst/>
          </a:prstGeom>
        </p:spPr>
        <p:txBody>
          <a:bodyPr vert="horz" anchor="t" rtlCol="0" anchorCtr="0">
            <a:noAutofit/>
          </a:bodyPr>
          <a:lstStyle/>
          <a:p>
            <a:pPr algn="r">
              <a:lnSpc>
                <a:spcPct val="100000"/>
              </a:lnSpc>
            </a:pPr>
            <a:r>
              <a:rPr sz="3000" i="0" b="0" dirty="0" smtClean="0" lang="zh-CN">
                <a:solidFill>
                  <a:srgbClr val="FFFFFF"/>
                </a:solidFill>
                <a:latin typeface="OPPOSans-R"/>
                <a:ea typeface="OPPOSans-R"/>
              </a:rPr>
              <a:t>国家推进《电子商务“十三五”发展规划》，政策上鼓励推动电子商务行业发展</a:t>
            </a:r>
            <a:endParaRPr lang="zh-CN" altLang="en-US" sz="3000"/>
          </a:p>
          <a:p>
            <a:pPr algn="r">
              <a:lnSpc>
                <a:spcPct val="100000"/>
              </a:lnSpc>
            </a:pPr>
            <a:r>
              <a:rPr sz="3000" i="0" b="0" dirty="0" smtClean="0" lang="zh-CN">
                <a:solidFill>
                  <a:srgbClr val="FFFFFF"/>
                </a:solidFill>
                <a:latin typeface="OPPOSans-R"/>
                <a:ea typeface="OPPOSans-R"/>
              </a:rPr>
              <a:t> </a:t>
            </a:r>
            <a:endParaRPr lang="zh-CN" altLang="en-US"/>
          </a:p>
        </p:txBody>
      </p:sp>
      <p:sp>
        <p:nvSpPr>
          <p:cNvPr id="6013" name="Object 6013"/>
          <p:cNvSpPr txBox="1"/>
          <p:nvPr/>
        </p:nvSpPr>
        <p:spPr>
          <a:xfrm>
            <a:off x="15087600" y="5441950"/>
            <a:ext cx="6861041" cy="1828800"/>
          </a:xfrm>
          <a:prstGeom prst="rect">
            <a:avLst/>
          </a:prstGeom>
        </p:spPr>
        <p:txBody>
          <a:bodyPr vert="horz" anchor="t" rtlCol="0" anchorCtr="0">
            <a:noAutofit/>
          </a:bodyPr>
          <a:lstStyle/>
          <a:p>
            <a:pPr algn="l">
              <a:lnSpc>
                <a:spcPct val="100000"/>
              </a:lnSpc>
            </a:pPr>
            <a:r>
              <a:rPr sz="3000" i="0" b="0" dirty="0" smtClean="0" lang="zh-CN">
                <a:solidFill>
                  <a:srgbClr val="FFFFFF"/>
                </a:solidFill>
                <a:latin typeface="OPPOSans-R"/>
                <a:ea typeface="OPPOSans-R"/>
              </a:rPr>
              <a:t>人民生活水平逐渐提高，市场需求潜力巨大，其中3/4线城市居民购买力不断提高，正在提高消费市场占比。　</a:t>
            </a:r>
            <a:endParaRPr lang="zh-CN" altLang="en-US" sz="3000"/>
          </a:p>
          <a:p>
            <a:pPr algn="l">
              <a:lnSpc>
                <a:spcPct val="100000"/>
              </a:lnSpc>
            </a:pPr>
            <a:r>
              <a:rPr sz="3000" i="0" b="0" dirty="0" smtClean="0" lang="zh-CN">
                <a:solidFill>
                  <a:srgbClr val="FFFFFF"/>
                </a:solidFill>
                <a:latin typeface="OPPOSans-R"/>
                <a:ea typeface="OPPOSans-R"/>
              </a:rPr>
              <a:t> </a:t>
            </a:r>
            <a:endParaRPr lang="zh-CN" altLang="en-US"/>
          </a:p>
        </p:txBody>
      </p:sp>
      <p:sp>
        <p:nvSpPr>
          <p:cNvPr id="6014" name="Object 6014"/>
          <p:cNvSpPr txBox="1"/>
          <p:nvPr/>
        </p:nvSpPr>
        <p:spPr>
          <a:xfrm>
            <a:off x="2667000" y="8743950"/>
            <a:ext cx="6350000" cy="1371600"/>
          </a:xfrm>
          <a:prstGeom prst="rect">
            <a:avLst/>
          </a:prstGeom>
        </p:spPr>
        <p:txBody>
          <a:bodyPr vert="horz" anchor="t" rtlCol="0" anchorCtr="0">
            <a:noAutofit/>
          </a:bodyPr>
          <a:lstStyle/>
          <a:p>
            <a:pPr algn="r">
              <a:lnSpc>
                <a:spcPct val="100000"/>
              </a:lnSpc>
            </a:pPr>
            <a:r>
              <a:rPr sz="3000" i="0" b="0" dirty="0" smtClean="0" lang="zh-CN">
                <a:solidFill>
                  <a:srgbClr val="FFFFFF"/>
                </a:solidFill>
                <a:latin typeface="OPPOSans-R"/>
                <a:ea typeface="OPPOSans-R"/>
              </a:rPr>
              <a:t>科技发展让仓储、物流、供应链体系逐渐完善，大数据技术让产品推荐更加精准，进一步促进用户购物。</a:t>
            </a:r>
            <a:endParaRPr lang="zh-CN" altLang="en-US"/>
          </a:p>
        </p:txBody>
      </p:sp>
      <p:sp>
        <p:nvSpPr>
          <p:cNvPr id="6015" name="Object 6015"/>
          <p:cNvSpPr txBox="1"/>
          <p:nvPr/>
        </p:nvSpPr>
        <p:spPr>
          <a:xfrm>
            <a:off x="15087600" y="8743950"/>
            <a:ext cx="6657835" cy="1371600"/>
          </a:xfrm>
          <a:prstGeom prst="rect">
            <a:avLst/>
          </a:prstGeom>
        </p:spPr>
        <p:txBody>
          <a:bodyPr vert="horz" anchor="t" rtlCol="0" anchorCtr="0">
            <a:noAutofit/>
          </a:bodyPr>
          <a:lstStyle/>
          <a:p>
            <a:pPr algn="l">
              <a:lnSpc>
                <a:spcPct val="100000"/>
              </a:lnSpc>
            </a:pPr>
            <a:r>
              <a:rPr sz="3000" i="0" b="0" dirty="0" smtClean="0" lang="zh-CN">
                <a:solidFill>
                  <a:srgbClr val="FFFFFF"/>
                </a:solidFill>
                <a:latin typeface="OPPOSans-R"/>
                <a:ea typeface="OPPOSans-R"/>
              </a:rPr>
              <a:t>中国整体消费水平正在升级，找准切入点做垂直电商能够找到追求高品质消费的人群。</a:t>
            </a:r>
            <a:endParaRPr lang="zh-CN" altLang="en-US"/>
          </a:p>
        </p:txBody>
      </p:sp>
      <p:sp>
        <p:nvSpPr>
          <p:cNvPr id="6016" name="Object 6016"/>
          <p:cNvSpPr txBox="1"/>
          <p:nvPr/>
        </p:nvSpPr>
        <p:spPr>
          <a:xfrm>
            <a:off x="1320800" y="813310"/>
            <a:ext cx="9983949" cy="1498600"/>
          </a:xfrm>
          <a:prstGeom prst="rect">
            <a:avLst/>
          </a:prstGeom>
        </p:spPr>
        <p:txBody>
          <a:bodyPr vert="horz" anchor="t" rtlCol="0" anchorCtr="0">
            <a:noAutofit/>
          </a:bodyPr>
          <a:lstStyle/>
          <a:p>
            <a:pPr algn="l">
              <a:lnSpc>
                <a:spcPct val="123333"/>
              </a:lnSpc>
            </a:pPr>
            <a:r>
              <a:rPr sz="8000" i="0" b="0" dirty="0" smtClean="0" lang="zh-CN">
                <a:solidFill>
                  <a:srgbClr val="FFFFFF"/>
                </a:solidFill>
                <a:latin typeface="OPPOSans-B"/>
                <a:ea typeface="OPPOSans-B"/>
              </a:rPr>
              <a:t>宏观pest分析</a:t>
            </a:r>
            <a:endParaRPr lang="zh-CN" altLang="en-US"/>
          </a:p>
        </p:txBody>
      </p:sp>
      <p:sp>
        <p:nvSpPr>
          <p:cNvPr id="6017" name="Object 6017"/>
          <p:cNvSpPr txBox="1"/>
          <p:nvPr/>
        </p:nvSpPr>
        <p:spPr>
          <a:xfrm>
            <a:off x="1511300" y="2362664"/>
            <a:ext cx="9387429" cy="558800"/>
          </a:xfrm>
          <a:prstGeom prst="rect">
            <a:avLst/>
          </a:prstGeom>
        </p:spPr>
        <p:txBody>
          <a:bodyPr vert="horz" anchor="t" rtlCol="0" anchorCtr="0">
            <a:noAutofit/>
          </a:bodyPr>
          <a:lstStyle/>
          <a:p>
            <a:pPr algn="l">
              <a:lnSpc>
                <a:spcPct val="123333"/>
              </a:lnSpc>
            </a:pPr>
            <a:r>
              <a:rPr sz="3000" i="0" b="0" dirty="0" smtClean="0" lang="zh-CN">
                <a:solidFill>
                  <a:srgbClr val="FFFFFF"/>
                </a:solidFill>
                <a:latin typeface="OPPOSans-R"/>
                <a:ea typeface="OPPOSans-R"/>
              </a:rPr>
              <a:t>Macro PEST analysis</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DE1D9"/>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508000" y="647700"/>
            <a:ext cx="23368000" cy="12433300"/>
          </a:xfrm>
          <a:prstGeom prst="rect">
            <a:avLst/>
          </a:prstGeom>
        </p:spPr>
      </p:pic>
      <p:pic>
        <p:nvPicPr>
          <p:cNvPr id="702" name="image 702"/>
          <p:cNvPicPr>
            <a:picLocks noChangeAspect="1"/>
          </p:cNvPicPr>
          <p:nvPr/>
        </p:nvPicPr>
        <p:blipFill>
          <a:blip r:embed="rId702">
                </a:blip>
          <a:srcRect/>
          <a:stretch>
            <a:fillRect/>
          </a:stretch>
        </p:blipFill>
        <p:spPr>
          <a:xfrm rot="0" flipV="0" flipH="0">
            <a:off x="19850100" y="12026900"/>
            <a:ext cx="7975600" cy="7975600"/>
          </a:xfrm>
          <a:prstGeom prst="rect">
            <a:avLst/>
          </a:prstGeom>
        </p:spPr>
      </p:pic>
      <p:pic>
        <p:nvPicPr>
          <p:cNvPr id="703" name="image 703"/>
          <p:cNvPicPr>
            <a:picLocks noChangeAspect="1"/>
          </p:cNvPicPr>
          <p:nvPr/>
        </p:nvPicPr>
        <p:blipFill>
          <a:blip r:embed="rId703">
                </a:blip>
          <a:srcRect/>
          <a:stretch>
            <a:fillRect/>
          </a:stretch>
        </p:blipFill>
        <p:spPr>
          <a:xfrm rot="0" flipV="0" flipH="0">
            <a:off x="3771900" y="4127500"/>
            <a:ext cx="6184900" cy="7975600"/>
          </a:xfrm>
          <a:prstGeom prst="rect">
            <a:avLst/>
          </a:prstGeom>
        </p:spPr>
      </p:pic>
      <p:pic>
        <p:nvPicPr>
          <p:cNvPr id="704" name="image 704"/>
          <p:cNvPicPr>
            <a:picLocks noChangeAspect="1"/>
          </p:cNvPicPr>
          <p:nvPr/>
        </p:nvPicPr>
        <p:blipFill>
          <a:blip r:embed="rId704">
                </a:blip>
          <a:srcRect/>
          <a:stretch>
            <a:fillRect/>
          </a:stretch>
        </p:blipFill>
        <p:spPr>
          <a:xfrm rot="0" flipV="0" flipH="0">
            <a:off x="13591024" y="4003813"/>
            <a:ext cx="6184900" cy="7975600"/>
          </a:xfrm>
          <a:prstGeom prst="rect">
            <a:avLst/>
          </a:prstGeom>
        </p:spPr>
      </p:pic>
      <p:pic>
        <p:nvPicPr>
          <p:cNvPr id="705" name="image 705"/>
          <p:cNvPicPr>
            <a:picLocks noChangeAspect="1"/>
          </p:cNvPicPr>
          <p:nvPr/>
        </p:nvPicPr>
        <p:blipFill>
          <a:blip r:embed="rId705">
                </a:blip>
          <a:srcRect/>
          <a:stretch>
            <a:fillRect/>
          </a:stretch>
        </p:blipFill>
        <p:spPr>
          <a:xfrm rot="0" flipV="0" flipH="0">
            <a:off x="5397500" y="4762500"/>
            <a:ext cx="3556000" cy="3556000"/>
          </a:xfrm>
          <a:prstGeom prst="rect">
            <a:avLst/>
          </a:prstGeom>
        </p:spPr>
      </p:pic>
      <p:pic>
        <p:nvPicPr>
          <p:cNvPr id="706" name="image 706"/>
          <p:cNvPicPr>
            <a:picLocks noChangeAspect="1"/>
          </p:cNvPicPr>
          <p:nvPr/>
        </p:nvPicPr>
        <p:blipFill>
          <a:blip r:embed="rId706">
                </a:blip>
          <a:srcRect/>
          <a:stretch>
            <a:fillRect/>
          </a:stretch>
        </p:blipFill>
        <p:spPr>
          <a:xfrm rot="0" flipV="0" flipH="0">
            <a:off x="15455900" y="4762500"/>
            <a:ext cx="3556000" cy="3556000"/>
          </a:xfrm>
          <a:prstGeom prst="rect">
            <a:avLst/>
          </a:prstGeom>
        </p:spPr>
      </p:pic>
      <p:sp>
        <p:nvSpPr>
          <p:cNvPr id="707" name="Object 707"/>
          <p:cNvSpPr txBox="1"/>
          <p:nvPr/>
        </p:nvSpPr>
        <p:spPr>
          <a:xfrm>
            <a:off x="14071600" y="3566835"/>
            <a:ext cx="2133600" cy="1092200"/>
          </a:xfrm>
          <a:prstGeom prst="rect">
            <a:avLst/>
          </a:prstGeom>
        </p:spPr>
        <p:txBody>
          <a:bodyPr vert="horz" anchor="t" rtlCol="0" anchorCtr="0">
            <a:noAutofit/>
          </a:bodyPr>
          <a:lstStyle/>
          <a:p>
            <a:pPr algn="l">
              <a:lnSpc>
                <a:spcPct val="102500"/>
              </a:lnSpc>
            </a:pPr>
            <a:r>
              <a:rPr sz="7000" i="0" b="0" dirty="0" smtClean="0" lang="zh-CN">
                <a:solidFill>
                  <a:srgbClr val="D79480"/>
                </a:solidFill>
                <a:latin typeface="OPPOSans-B"/>
                <a:ea typeface="OPPOSans-B"/>
              </a:rPr>
              <a:t>02</a:t>
            </a:r>
            <a:endParaRPr lang="zh-CN" altLang="en-US"/>
          </a:p>
        </p:txBody>
      </p:sp>
      <p:sp>
        <p:nvSpPr>
          <p:cNvPr id="708" name="Object 708"/>
          <p:cNvSpPr txBox="1"/>
          <p:nvPr/>
        </p:nvSpPr>
        <p:spPr>
          <a:xfrm>
            <a:off x="14763978" y="8529960"/>
            <a:ext cx="4927143" cy="939800"/>
          </a:xfrm>
          <a:prstGeom prst="rect">
            <a:avLst/>
          </a:prstGeom>
        </p:spPr>
        <p:txBody>
          <a:bodyPr vert="horz" anchor="t" rtlCol="0" anchorCtr="0">
            <a:noAutofit/>
          </a:bodyPr>
          <a:lstStyle/>
          <a:p>
            <a:pPr algn="ctr">
              <a:lnSpc>
                <a:spcPct val="123333"/>
              </a:lnSpc>
            </a:pPr>
            <a:r>
              <a:rPr sz="5000" i="0" b="1" dirty="0" smtClean="0" lang="zh-CN">
                <a:solidFill>
                  <a:srgbClr val="333333"/>
                </a:solidFill>
                <a:latin typeface="OPPOSans-R"/>
                <a:ea typeface="OPPOSans-R"/>
              </a:rPr>
              <a:t>购买力强</a:t>
            </a:r>
            <a:endParaRPr lang="zh-CN" altLang="en-US"/>
          </a:p>
        </p:txBody>
      </p:sp>
      <p:sp>
        <p:nvSpPr>
          <p:cNvPr id="709" name="Object 709"/>
          <p:cNvSpPr txBox="1"/>
          <p:nvPr/>
        </p:nvSpPr>
        <p:spPr>
          <a:xfrm>
            <a:off x="14763978" y="9860915"/>
            <a:ext cx="4927142" cy="1371599"/>
          </a:xfrm>
          <a:prstGeom prst="rect">
            <a:avLst/>
          </a:prstGeom>
        </p:spPr>
        <p:txBody>
          <a:bodyPr vert="horz" anchor="t" rtlCol="0" anchorCtr="0">
            <a:noAutofit/>
          </a:bodyPr>
          <a:lstStyle/>
          <a:p>
            <a:pPr algn="ctr">
              <a:lnSpc>
                <a:spcPct val="100000"/>
              </a:lnSpc>
            </a:pPr>
            <a:r>
              <a:rPr sz="3000" i="0" b="0" dirty="0" smtClean="0" lang="zh-CN">
                <a:solidFill>
                  <a:srgbClr val="333333"/>
                </a:solidFill>
                <a:latin typeface="OPPOSans-R"/>
                <a:ea typeface="OPPOSans-R"/>
              </a:rPr>
              <a:t>职业分布包括大城市白领公务员，以及留学生等购买力较强的人群。</a:t>
            </a:r>
            <a:endParaRPr lang="zh-CN" altLang="en-US"/>
          </a:p>
        </p:txBody>
      </p:sp>
      <p:sp>
        <p:nvSpPr>
          <p:cNvPr id="7010" name="Object 7010"/>
          <p:cNvSpPr txBox="1"/>
          <p:nvPr/>
        </p:nvSpPr>
        <p:spPr>
          <a:xfrm>
            <a:off x="4013200" y="3566835"/>
            <a:ext cx="2133600" cy="1092200"/>
          </a:xfrm>
          <a:prstGeom prst="rect">
            <a:avLst/>
          </a:prstGeom>
        </p:spPr>
        <p:txBody>
          <a:bodyPr vert="horz" anchor="t" rtlCol="0" anchorCtr="0">
            <a:noAutofit/>
          </a:bodyPr>
          <a:lstStyle/>
          <a:p>
            <a:pPr algn="l">
              <a:lnSpc>
                <a:spcPct val="102500"/>
              </a:lnSpc>
            </a:pPr>
            <a:r>
              <a:rPr sz="7000" i="0" b="0" dirty="0" smtClean="0" lang="zh-CN">
                <a:solidFill>
                  <a:srgbClr val="D79480"/>
                </a:solidFill>
                <a:latin typeface="OPPOSans-B"/>
                <a:ea typeface="OPPOSans-B"/>
              </a:rPr>
              <a:t>01</a:t>
            </a:r>
            <a:endParaRPr lang="zh-CN" altLang="en-US"/>
          </a:p>
        </p:txBody>
      </p:sp>
      <p:sp>
        <p:nvSpPr>
          <p:cNvPr id="7011" name="Object 7011"/>
          <p:cNvSpPr txBox="1"/>
          <p:nvPr/>
        </p:nvSpPr>
        <p:spPr>
          <a:xfrm>
            <a:off x="4805961" y="8521069"/>
            <a:ext cx="4726377" cy="939800"/>
          </a:xfrm>
          <a:prstGeom prst="rect">
            <a:avLst/>
          </a:prstGeom>
        </p:spPr>
        <p:txBody>
          <a:bodyPr vert="horz" anchor="t" rtlCol="0" anchorCtr="0">
            <a:noAutofit/>
          </a:bodyPr>
          <a:lstStyle/>
          <a:p>
            <a:pPr algn="ctr">
              <a:lnSpc>
                <a:spcPct val="123333"/>
              </a:lnSpc>
            </a:pPr>
            <a:r>
              <a:rPr sz="5000" i="0" b="1" dirty="0" smtClean="0" lang="zh-CN">
                <a:solidFill>
                  <a:srgbClr val="333333"/>
                </a:solidFill>
                <a:latin typeface="OPPOSans-R"/>
                <a:ea typeface="OPPOSans-R"/>
              </a:rPr>
              <a:t>年轻女性</a:t>
            </a:r>
            <a:endParaRPr lang="zh-CN" altLang="en-US"/>
          </a:p>
        </p:txBody>
      </p:sp>
      <p:sp>
        <p:nvSpPr>
          <p:cNvPr id="7012" name="Object 7012"/>
          <p:cNvSpPr txBox="1"/>
          <p:nvPr/>
        </p:nvSpPr>
        <p:spPr>
          <a:xfrm>
            <a:off x="4805959" y="9860915"/>
            <a:ext cx="4726368" cy="914400"/>
          </a:xfrm>
          <a:prstGeom prst="rect">
            <a:avLst/>
          </a:prstGeom>
        </p:spPr>
        <p:txBody>
          <a:bodyPr vert="horz" anchor="t" rtlCol="0" anchorCtr="0">
            <a:noAutofit/>
          </a:bodyPr>
          <a:lstStyle/>
          <a:p>
            <a:pPr algn="ctr">
              <a:lnSpc>
                <a:spcPct val="100000"/>
              </a:lnSpc>
            </a:pPr>
            <a:r>
              <a:rPr sz="3000" i="0" b="0" dirty="0" smtClean="0" lang="zh-CN">
                <a:solidFill>
                  <a:srgbClr val="333333"/>
                </a:solidFill>
                <a:latin typeface="OPPOSans-R"/>
                <a:ea typeface="OPPOSans-R"/>
              </a:rPr>
              <a:t>用户性别主要是女性，年龄集中在24岁以下</a:t>
            </a:r>
            <a:endParaRPr lang="zh-CN" altLang="en-US"/>
          </a:p>
        </p:txBody>
      </p:sp>
      <p:sp>
        <p:nvSpPr>
          <p:cNvPr id="7013" name="Object 7013"/>
          <p:cNvSpPr txBox="1"/>
          <p:nvPr/>
        </p:nvSpPr>
        <p:spPr>
          <a:xfrm>
            <a:off x="8584287" y="996017"/>
            <a:ext cx="7215425" cy="1498600"/>
          </a:xfrm>
          <a:prstGeom prst="rect">
            <a:avLst/>
          </a:prstGeom>
        </p:spPr>
        <p:txBody>
          <a:bodyPr vert="horz" anchor="t" rtlCol="0" anchorCtr="0">
            <a:noAutofit/>
          </a:bodyPr>
          <a:lstStyle/>
          <a:p>
            <a:pPr algn="ctr">
              <a:lnSpc>
                <a:spcPct val="123333"/>
              </a:lnSpc>
            </a:pPr>
            <a:r>
              <a:rPr sz="8000" i="0" b="0" dirty="0" smtClean="0" lang="zh-CN">
                <a:solidFill>
                  <a:srgbClr val="423632"/>
                </a:solidFill>
                <a:latin typeface="OPPOSans-B"/>
                <a:ea typeface="OPPOSans-B"/>
              </a:rPr>
              <a:t>人群画像</a:t>
            </a:r>
            <a:endParaRPr lang="zh-CN" altLang="en-US"/>
          </a:p>
        </p:txBody>
      </p:sp>
      <p:sp>
        <p:nvSpPr>
          <p:cNvPr id="7014" name="Object 7014"/>
          <p:cNvSpPr txBox="1"/>
          <p:nvPr/>
        </p:nvSpPr>
        <p:spPr>
          <a:xfrm>
            <a:off x="9310630" y="2368782"/>
            <a:ext cx="5762739" cy="749300"/>
          </a:xfrm>
          <a:prstGeom prst="rect">
            <a:avLst/>
          </a:prstGeom>
        </p:spPr>
        <p:txBody>
          <a:bodyPr vert="horz" anchor="t" rtlCol="0" anchorCtr="0">
            <a:noAutofit/>
          </a:bodyPr>
          <a:lstStyle/>
          <a:p>
            <a:pPr algn="ctr">
              <a:lnSpc>
                <a:spcPct val="123333"/>
              </a:lnSpc>
            </a:pPr>
            <a:r>
              <a:rPr sz="4000" i="0" b="0" dirty="0" smtClean="0" lang="zh-CN">
                <a:solidFill>
                  <a:srgbClr val="423632"/>
                </a:solidFill>
                <a:latin typeface="OPPOSans-R"/>
                <a:ea typeface="OPPOSans-R"/>
              </a:rPr>
              <a:t>Crowd portrait</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7EACF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22961600" y="2489200"/>
            <a:ext cx="2590800" cy="2590800"/>
          </a:xfrm>
          <a:prstGeom prst="rect">
            <a:avLst/>
          </a:prstGeom>
        </p:spPr>
      </p:pic>
      <p:pic>
        <p:nvPicPr>
          <p:cNvPr id="802" name="image 802"/>
          <p:cNvPicPr>
            <a:picLocks noChangeAspect="1"/>
          </p:cNvPicPr>
          <p:nvPr/>
        </p:nvPicPr>
        <p:blipFill>
          <a:blip r:embed="rId802">
                </a:blip>
          <a:srcRect/>
          <a:stretch>
            <a:fillRect/>
          </a:stretch>
        </p:blipFill>
        <p:spPr>
          <a:xfrm rot="0" flipV="0" flipH="0">
            <a:off x="8394700" y="635000"/>
            <a:ext cx="15481300" cy="12446000"/>
          </a:xfrm>
          <a:prstGeom prst="rect">
            <a:avLst/>
          </a:prstGeom>
        </p:spPr>
      </p:pic>
      <p:pic>
        <p:nvPicPr>
          <p:cNvPr id="803" name="image 803"/>
          <p:cNvPicPr>
            <a:picLocks noChangeAspect="1"/>
          </p:cNvPicPr>
          <p:nvPr/>
        </p:nvPicPr>
        <p:blipFill>
          <a:blip r:embed="rId803">
                </a:blip>
          <a:srcRect/>
          <a:stretch>
            <a:fillRect/>
          </a:stretch>
        </p:blipFill>
        <p:spPr>
          <a:xfrm rot="0" flipV="0" flipH="0">
            <a:off x="508000" y="609600"/>
            <a:ext cx="8318500" cy="12509500"/>
          </a:xfrm>
          <a:prstGeom prst="rect">
            <a:avLst/>
          </a:prstGeom>
        </p:spPr>
      </p:pic>
      <p:pic>
        <p:nvPicPr>
          <p:cNvPr id="804" name="image 804"/>
          <p:cNvPicPr>
            <a:picLocks noChangeAspect="1"/>
          </p:cNvPicPr>
          <p:nvPr/>
        </p:nvPicPr>
        <p:blipFill>
          <a:blip r:embed="rId804">
                </a:blip>
          <a:srcRect/>
          <a:stretch>
            <a:fillRect/>
          </a:stretch>
        </p:blipFill>
        <p:spPr>
          <a:xfrm rot="0" flipV="0" flipH="0">
            <a:off x="19050000" y="11976100"/>
            <a:ext cx="4419600" cy="4419600"/>
          </a:xfrm>
          <a:prstGeom prst="rect">
            <a:avLst/>
          </a:prstGeom>
        </p:spPr>
      </p:pic>
      <p:pic>
        <p:nvPicPr>
          <p:cNvPr id="805" name="image 805"/>
          <p:cNvPicPr>
            <a:picLocks noChangeAspect="1"/>
          </p:cNvPicPr>
          <p:nvPr/>
        </p:nvPicPr>
        <p:blipFill>
          <a:blip r:embed="rId805">
                </a:blip>
          <a:srcRect/>
          <a:stretch>
            <a:fillRect/>
          </a:stretch>
        </p:blipFill>
        <p:spPr>
          <a:xfrm rot="0" flipV="0" flipH="0">
            <a:off x="11315700" y="4127500"/>
            <a:ext cx="3149600" cy="3149600"/>
          </a:xfrm>
          <a:prstGeom prst="rect">
            <a:avLst/>
          </a:prstGeom>
        </p:spPr>
      </p:pic>
      <p:sp>
        <p:nvSpPr>
          <p:cNvPr id="806" name="Object 806"/>
          <p:cNvSpPr txBox="1"/>
          <p:nvPr/>
        </p:nvSpPr>
        <p:spPr>
          <a:xfrm>
            <a:off x="12877800" y="5771360"/>
            <a:ext cx="9801434" cy="2159000"/>
          </a:xfrm>
          <a:prstGeom prst="rect">
            <a:avLst/>
          </a:prstGeom>
        </p:spPr>
        <p:txBody>
          <a:bodyPr vert="horz" anchor="t" rtlCol="0" anchorCtr="0">
            <a:noAutofit/>
          </a:bodyPr>
          <a:lstStyle/>
          <a:p>
            <a:pPr algn="l">
              <a:lnSpc>
                <a:spcPct val="123333"/>
              </a:lnSpc>
            </a:pPr>
            <a:r>
              <a:rPr sz="11500" i="0" b="0" dirty="0" smtClean="0" lang="zh-CN">
                <a:solidFill>
                  <a:srgbClr val="3A404D"/>
                </a:solidFill>
                <a:latin typeface="OPPOSans-B"/>
                <a:ea typeface="OPPOSans-B"/>
              </a:rPr>
              <a:t>竞品分析</a:t>
            </a:r>
            <a:endParaRPr lang="zh-CN" altLang="en-US"/>
          </a:p>
        </p:txBody>
      </p:sp>
      <p:sp>
        <p:nvSpPr>
          <p:cNvPr id="807" name="Object 807"/>
          <p:cNvSpPr txBox="1"/>
          <p:nvPr/>
        </p:nvSpPr>
        <p:spPr>
          <a:xfrm>
            <a:off x="12979400" y="7762725"/>
            <a:ext cx="11430000" cy="749300"/>
          </a:xfrm>
          <a:prstGeom prst="rect">
            <a:avLst/>
          </a:prstGeom>
        </p:spPr>
        <p:txBody>
          <a:bodyPr vert="horz" anchor="t" rtlCol="0" anchorCtr="0">
            <a:noAutofit/>
          </a:bodyPr>
          <a:lstStyle/>
          <a:p>
            <a:pPr algn="l">
              <a:lnSpc>
                <a:spcPct val="123333"/>
              </a:lnSpc>
            </a:pPr>
            <a:r>
              <a:rPr sz="4000" i="0" b="0" dirty="0" smtClean="0" lang="zh-CN">
                <a:solidFill>
                  <a:srgbClr val="3A404D"/>
                </a:solidFill>
                <a:latin typeface="OPPOSans-R"/>
                <a:ea typeface="OPPOSans-R"/>
              </a:rPr>
              <a:t>Analysis of competing products</a:t>
            </a:r>
            <a:endParaRPr lang="zh-CN" altLang="en-US"/>
          </a:p>
        </p:txBody>
      </p:sp>
      <p:sp>
        <p:nvSpPr>
          <p:cNvPr id="808" name="Object 808"/>
          <p:cNvSpPr txBox="1"/>
          <p:nvPr/>
        </p:nvSpPr>
        <p:spPr>
          <a:xfrm>
            <a:off x="12992100" y="9520135"/>
            <a:ext cx="8868706" cy="596900"/>
          </a:xfrm>
          <a:prstGeom prst="rect">
            <a:avLst/>
          </a:prstGeom>
        </p:spPr>
        <p:txBody>
          <a:bodyPr vert="horz" anchor="t" rtlCol="0" anchorCtr="0">
            <a:noAutofit/>
          </a:bodyPr>
          <a:lstStyle/>
          <a:p>
            <a:pPr algn="l">
              <a:lnSpc>
                <a:spcPct val="123333"/>
              </a:lnSpc>
            </a:pPr>
            <a:r>
              <a:rPr sz="3200" i="0" b="0" dirty="0" smtClean="0" lang="zh-CN">
                <a:solidFill>
                  <a:srgbClr val="3A404D"/>
                </a:solidFill>
                <a:latin typeface="OPPOSans-R"/>
                <a:ea typeface="OPPOSans-R"/>
              </a:rPr>
              <a:t>竞品主要是各类购物网站</a:t>
            </a:r>
            <a:endParaRPr lang="zh-CN" altLang="en-US"/>
          </a:p>
        </p:txBody>
      </p:sp>
      <p:sp>
        <p:nvSpPr>
          <p:cNvPr id="809" name="Object 809"/>
          <p:cNvSpPr txBox="1"/>
          <p:nvPr/>
        </p:nvSpPr>
        <p:spPr>
          <a:xfrm>
            <a:off x="12877800" y="3335892"/>
            <a:ext cx="6159500" cy="2806700"/>
          </a:xfrm>
          <a:prstGeom prst="rect">
            <a:avLst/>
          </a:prstGeom>
        </p:spPr>
        <p:txBody>
          <a:bodyPr vert="horz" anchor="t" rtlCol="0" anchorCtr="0">
            <a:noAutofit/>
          </a:bodyPr>
          <a:lstStyle/>
          <a:p>
            <a:pPr algn="l">
              <a:lnSpc>
                <a:spcPct val="102500"/>
              </a:lnSpc>
            </a:pPr>
            <a:r>
              <a:rPr sz="18000" i="0" b="0" dirty="0" smtClean="0" lang="zh-CN">
                <a:solidFill>
                  <a:srgbClr val="3A404D"/>
                </a:solidFill>
                <a:latin typeface="OPPOSans-B"/>
                <a:ea typeface="OPPOSans-B"/>
              </a:rPr>
              <a:t>02</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7EAC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22961600" y="2489200"/>
            <a:ext cx="2590800" cy="2590800"/>
          </a:xfrm>
          <a:prstGeom prst="rect">
            <a:avLst/>
          </a:prstGeom>
        </p:spPr>
      </p:pic>
      <p:pic>
        <p:nvPicPr>
          <p:cNvPr id="902" name="image 902"/>
          <p:cNvPicPr>
            <a:picLocks noChangeAspect="1"/>
          </p:cNvPicPr>
          <p:nvPr/>
        </p:nvPicPr>
        <p:blipFill>
          <a:blip r:embed="rId902">
                </a:blip>
          <a:srcRect/>
          <a:stretch>
            <a:fillRect/>
          </a:stretch>
        </p:blipFill>
        <p:spPr>
          <a:xfrm rot="0" flipV="0" flipH="0">
            <a:off x="533400" y="609600"/>
            <a:ext cx="23317200" cy="12484100"/>
          </a:xfrm>
          <a:prstGeom prst="rect">
            <a:avLst/>
          </a:prstGeom>
        </p:spPr>
      </p:pic>
      <p:pic>
        <p:nvPicPr>
          <p:cNvPr id="903" name="image 903"/>
          <p:cNvPicPr>
            <a:picLocks noChangeAspect="1"/>
          </p:cNvPicPr>
          <p:nvPr/>
        </p:nvPicPr>
        <p:blipFill>
          <a:blip r:embed="rId903">
                </a:blip>
          <a:srcRect/>
          <a:stretch>
            <a:fillRect/>
          </a:stretch>
        </p:blipFill>
        <p:spPr>
          <a:xfrm rot="0" flipV="0" flipH="0">
            <a:off x="19050000" y="11976100"/>
            <a:ext cx="4419600" cy="4419600"/>
          </a:xfrm>
          <a:prstGeom prst="rect">
            <a:avLst/>
          </a:prstGeom>
        </p:spPr>
      </p:pic>
      <p:sp>
        <p:nvSpPr>
          <p:cNvPr id="904" name="Object 904"/>
          <p:cNvSpPr txBox="1"/>
          <p:nvPr/>
        </p:nvSpPr>
        <p:spPr>
          <a:xfrm>
            <a:off x="8356143" y="914400"/>
            <a:ext cx="7671712" cy="1498600"/>
          </a:xfrm>
          <a:prstGeom prst="rect">
            <a:avLst/>
          </a:prstGeom>
        </p:spPr>
        <p:txBody>
          <a:bodyPr vert="horz" anchor="t" rtlCol="0" anchorCtr="0">
            <a:noAutofit/>
          </a:bodyPr>
          <a:lstStyle/>
          <a:p>
            <a:pPr algn="ctr">
              <a:lnSpc>
                <a:spcPct val="123333"/>
              </a:lnSpc>
            </a:pPr>
            <a:r>
              <a:rPr sz="8000" i="0" b="0" dirty="0" smtClean="0" lang="zh-CN">
                <a:solidFill>
                  <a:srgbClr val="423632"/>
                </a:solidFill>
                <a:latin typeface="OPPOSans-B"/>
                <a:ea typeface="OPPOSans-B"/>
              </a:rPr>
              <a:t>竞品分析</a:t>
            </a:r>
            <a:endParaRPr lang="zh-CN" altLang="en-US"/>
          </a:p>
        </p:txBody>
      </p:sp>
      <p:sp>
        <p:nvSpPr>
          <p:cNvPr id="905" name="Object 905"/>
          <p:cNvSpPr txBox="1"/>
          <p:nvPr/>
        </p:nvSpPr>
        <p:spPr>
          <a:xfrm>
            <a:off x="8591550" y="2260600"/>
            <a:ext cx="7200900" cy="749300"/>
          </a:xfrm>
          <a:prstGeom prst="rect">
            <a:avLst/>
          </a:prstGeom>
        </p:spPr>
        <p:txBody>
          <a:bodyPr vert="horz" anchor="t" rtlCol="0" anchorCtr="0">
            <a:noAutofit/>
          </a:bodyPr>
          <a:lstStyle/>
          <a:p>
            <a:pPr algn="ctr">
              <a:lnSpc>
                <a:spcPct val="123333"/>
              </a:lnSpc>
            </a:pPr>
            <a:r>
              <a:rPr sz="4000" i="0" b="0" dirty="0" smtClean="0" lang="zh-CN">
                <a:solidFill>
                  <a:srgbClr val="423632"/>
                </a:solidFill>
                <a:latin typeface="OPPOSans-R"/>
                <a:ea typeface="OPPOSans-R"/>
              </a:rPr>
              <a:t>Crowd portrait</a:t>
            </a:r>
            <a:endParaRPr lang="zh-CN" altLang="en-US"/>
          </a:p>
        </p:txBody>
      </p:sp>
      <p:grpSp>
        <p:nvGrpSpPr>
          <p:cNvPr id="906" name="组合 906"/>
          <p:cNvGrpSpPr/>
          <p:nvPr/>
        </p:nvGrpSpPr>
        <p:grpSpPr>
          <a:xfrm>
            <a:off x="1239266" y="4572000"/>
            <a:ext cx="10063733" cy="1858179"/>
            <a:chOff x="1239266" y="4572000"/>
            <a:chExt cx="10063733" cy="1858179"/>
          </a:xfrm>
        </p:grpSpPr>
        <p:pic>
          <p:nvPicPr>
            <p:cNvPr id="907" name="image 907"/>
            <p:cNvPicPr>
              <a:picLocks noChangeAspect="1"/>
            </p:cNvPicPr>
            <p:nvPr/>
          </p:nvPicPr>
          <p:blipFill>
            <a:blip r:embed="rId907">
                </a:blip>
            <a:srcRect/>
            <a:stretch>
              <a:fillRect/>
            </a:stretch>
          </p:blipFill>
          <p:spPr>
            <a:xfrm rot="0" flipV="0" flipH="0">
              <a:off x="3086100" y="4889500"/>
              <a:ext cx="50800" cy="1511300"/>
            </a:xfrm>
            <a:prstGeom prst="rect">
              <a:avLst/>
            </a:prstGeom>
          </p:spPr>
        </p:pic>
        <p:pic>
          <p:nvPicPr>
            <p:cNvPr id="908" name="image 908"/>
            <p:cNvPicPr>
              <a:picLocks noChangeAspect="1"/>
            </p:cNvPicPr>
            <p:nvPr/>
          </p:nvPicPr>
          <p:blipFill>
            <a:blip r:embed="rId908">
                </a:blip>
            <a:srcRect/>
            <a:stretch>
              <a:fillRect/>
            </a:stretch>
          </p:blipFill>
          <p:spPr>
            <a:xfrm rot="0" flipV="0" flipH="0">
              <a:off x="3683000" y="4572000"/>
              <a:ext cx="1346200" cy="1346200"/>
            </a:xfrm>
            <a:prstGeom prst="rect">
              <a:avLst/>
            </a:prstGeom>
          </p:spPr>
        </p:pic>
        <p:sp>
          <p:nvSpPr>
            <p:cNvPr id="909" name="Object 909"/>
            <p:cNvSpPr txBox="1"/>
            <p:nvPr/>
          </p:nvSpPr>
          <p:spPr>
            <a:xfrm>
              <a:off x="3111500" y="5757079"/>
              <a:ext cx="2476500" cy="596900"/>
            </a:xfrm>
            <a:prstGeom prst="rect">
              <a:avLst/>
            </a:prstGeom>
          </p:spPr>
          <p:txBody>
            <a:bodyPr vert="horz" anchor="t" rtlCol="0" anchorCtr="0">
              <a:noAutofit/>
            </a:bodyPr>
            <a:lstStyle/>
            <a:p>
              <a:pPr algn="ctr">
                <a:lnSpc>
                  <a:spcPct val="123333"/>
                </a:lnSpc>
              </a:pPr>
              <a:r>
                <a:rPr sz="3200" i="0" b="1" dirty="0" smtClean="0" lang="zh-CN">
                  <a:solidFill>
                    <a:srgbClr val="333333"/>
                  </a:solidFill>
                  <a:latin typeface="OPPOSans-R"/>
                  <a:ea typeface="OPPOSans-R"/>
                </a:rPr>
                <a:t>蘑菇街</a:t>
              </a:r>
              <a:endParaRPr lang="zh-CN" altLang="en-US"/>
            </a:p>
          </p:txBody>
        </p:sp>
        <p:sp>
          <p:nvSpPr>
            <p:cNvPr id="9010" name="Object 9010"/>
            <p:cNvSpPr txBox="1"/>
            <p:nvPr/>
          </p:nvSpPr>
          <p:spPr>
            <a:xfrm>
              <a:off x="1239266" y="5052735"/>
              <a:ext cx="1879600" cy="1092200"/>
            </a:xfrm>
            <a:prstGeom prst="rect">
              <a:avLst/>
            </a:prstGeom>
          </p:spPr>
          <p:txBody>
            <a:bodyPr vert="horz" anchor="t" rtlCol="0" anchorCtr="0">
              <a:noAutofit/>
            </a:bodyPr>
            <a:lstStyle/>
            <a:p>
              <a:pPr algn="ctr">
                <a:lnSpc>
                  <a:spcPct val="102500"/>
                </a:lnSpc>
              </a:pPr>
              <a:r>
                <a:rPr sz="7000" i="0" b="0" dirty="0" smtClean="0" lang="zh-CN">
                  <a:solidFill>
                    <a:srgbClr val="D79480"/>
                  </a:solidFill>
                  <a:latin typeface="OPPOSans-B"/>
                  <a:ea typeface="OPPOSans-B"/>
                </a:rPr>
                <a:t>01</a:t>
              </a:r>
              <a:endParaRPr lang="zh-CN" altLang="en-US"/>
            </a:p>
          </p:txBody>
        </p:sp>
        <p:sp>
          <p:nvSpPr>
            <p:cNvPr id="9011" name="Object 9011"/>
            <p:cNvSpPr txBox="1"/>
            <p:nvPr/>
          </p:nvSpPr>
          <p:spPr>
            <a:xfrm>
              <a:off x="5486400" y="4946015"/>
              <a:ext cx="5969000" cy="13716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提供适合年轻女性的商品，让购物与社区的相互结合，为消费者提供更有效的购物决策建议。</a:t>
              </a:r>
              <a:endParaRPr lang="zh-CN" altLang="en-US"/>
            </a:p>
          </p:txBody>
        </p:sp>
      </p:grpSp>
      <p:grpSp>
        <p:nvGrpSpPr>
          <p:cNvPr id="9012" name="组合 9012"/>
          <p:cNvGrpSpPr/>
          <p:nvPr/>
        </p:nvGrpSpPr>
        <p:grpSpPr>
          <a:xfrm>
            <a:off x="12713716" y="4572000"/>
            <a:ext cx="10031983" cy="1828800"/>
            <a:chOff x="12713716" y="4572000"/>
            <a:chExt cx="10031983" cy="1828800"/>
          </a:xfrm>
        </p:grpSpPr>
        <p:pic>
          <p:nvPicPr>
            <p:cNvPr id="9013" name="image 9013"/>
            <p:cNvPicPr>
              <a:picLocks noChangeAspect="1"/>
            </p:cNvPicPr>
            <p:nvPr/>
          </p:nvPicPr>
          <p:blipFill>
            <a:blip r:embed="rId9013">
                </a:blip>
            <a:srcRect/>
            <a:stretch>
              <a:fillRect/>
            </a:stretch>
          </p:blipFill>
          <p:spPr>
            <a:xfrm rot="0" flipV="0" flipH="0">
              <a:off x="14528800" y="4889500"/>
              <a:ext cx="38100" cy="1511300"/>
            </a:xfrm>
            <a:prstGeom prst="rect">
              <a:avLst/>
            </a:prstGeom>
          </p:spPr>
        </p:pic>
        <p:pic>
          <p:nvPicPr>
            <p:cNvPr id="9014" name="image 9014"/>
            <p:cNvPicPr>
              <a:picLocks noChangeAspect="1"/>
            </p:cNvPicPr>
            <p:nvPr/>
          </p:nvPicPr>
          <p:blipFill>
            <a:blip r:embed="rId9014">
                </a:blip>
            <a:srcRect/>
            <a:stretch>
              <a:fillRect/>
            </a:stretch>
          </p:blipFill>
          <p:spPr>
            <a:xfrm rot="0" flipV="0" flipH="0">
              <a:off x="15087600" y="4572000"/>
              <a:ext cx="1346200" cy="1346200"/>
            </a:xfrm>
            <a:prstGeom prst="rect">
              <a:avLst/>
            </a:prstGeom>
          </p:spPr>
        </p:pic>
        <p:sp>
          <p:nvSpPr>
            <p:cNvPr id="9015" name="Object 9015"/>
            <p:cNvSpPr txBox="1"/>
            <p:nvPr/>
          </p:nvSpPr>
          <p:spPr>
            <a:xfrm>
              <a:off x="14528800" y="5718556"/>
              <a:ext cx="2527300" cy="596900"/>
            </a:xfrm>
            <a:prstGeom prst="rect">
              <a:avLst/>
            </a:prstGeom>
          </p:spPr>
          <p:txBody>
            <a:bodyPr vert="horz" anchor="t" rtlCol="0" anchorCtr="0">
              <a:noAutofit/>
            </a:bodyPr>
            <a:lstStyle/>
            <a:p>
              <a:pPr algn="ctr">
                <a:lnSpc>
                  <a:spcPct val="123333"/>
                </a:lnSpc>
              </a:pPr>
              <a:r>
                <a:rPr sz="3200" i="0" b="1" dirty="0" smtClean="0" lang="zh-CN">
                  <a:solidFill>
                    <a:srgbClr val="333333"/>
                  </a:solidFill>
                  <a:latin typeface="OPPOSans-R"/>
                  <a:ea typeface="OPPOSans-R"/>
                </a:rPr>
                <a:t>网易考拉</a:t>
              </a:r>
              <a:endParaRPr lang="zh-CN" altLang="en-US"/>
            </a:p>
          </p:txBody>
        </p:sp>
        <p:sp>
          <p:nvSpPr>
            <p:cNvPr id="9016" name="Object 9016"/>
            <p:cNvSpPr txBox="1"/>
            <p:nvPr/>
          </p:nvSpPr>
          <p:spPr>
            <a:xfrm>
              <a:off x="12713716" y="5052735"/>
              <a:ext cx="1879600" cy="1092200"/>
            </a:xfrm>
            <a:prstGeom prst="rect">
              <a:avLst/>
            </a:prstGeom>
          </p:spPr>
          <p:txBody>
            <a:bodyPr vert="horz" anchor="t" rtlCol="0" anchorCtr="0">
              <a:noAutofit/>
            </a:bodyPr>
            <a:lstStyle/>
            <a:p>
              <a:pPr algn="ctr">
                <a:lnSpc>
                  <a:spcPct val="102500"/>
                </a:lnSpc>
              </a:pPr>
              <a:r>
                <a:rPr sz="7000" i="0" b="0" dirty="0" smtClean="0" lang="zh-CN">
                  <a:solidFill>
                    <a:srgbClr val="D79480"/>
                  </a:solidFill>
                  <a:latin typeface="OPPOSans-B"/>
                  <a:ea typeface="OPPOSans-B"/>
                </a:rPr>
                <a:t>02</a:t>
              </a:r>
              <a:endParaRPr lang="zh-CN" altLang="en-US"/>
            </a:p>
          </p:txBody>
        </p:sp>
        <p:sp>
          <p:nvSpPr>
            <p:cNvPr id="9017" name="Object 9017"/>
            <p:cNvSpPr txBox="1"/>
            <p:nvPr/>
          </p:nvSpPr>
          <p:spPr>
            <a:xfrm>
              <a:off x="16954500" y="5085715"/>
              <a:ext cx="5943600" cy="9144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网易承诺 100%正品，主要是以跨境业务为主的综合型电商</a:t>
              </a:r>
              <a:endParaRPr lang="zh-CN" altLang="en-US"/>
            </a:p>
          </p:txBody>
        </p:sp>
      </p:grpSp>
      <p:grpSp>
        <p:nvGrpSpPr>
          <p:cNvPr id="9018" name="组合 9018"/>
          <p:cNvGrpSpPr/>
          <p:nvPr/>
        </p:nvGrpSpPr>
        <p:grpSpPr>
          <a:xfrm>
            <a:off x="1290066" y="8978900"/>
            <a:ext cx="10025633" cy="1864476"/>
            <a:chOff x="1290066" y="8978900"/>
            <a:chExt cx="10025633" cy="1864476"/>
          </a:xfrm>
        </p:grpSpPr>
        <p:pic>
          <p:nvPicPr>
            <p:cNvPr id="9019" name="image 9019"/>
            <p:cNvPicPr>
              <a:picLocks noChangeAspect="1"/>
            </p:cNvPicPr>
            <p:nvPr/>
          </p:nvPicPr>
          <p:blipFill>
            <a:blip r:embed="rId9019">
                </a:blip>
            <a:srcRect/>
            <a:stretch>
              <a:fillRect/>
            </a:stretch>
          </p:blipFill>
          <p:spPr>
            <a:xfrm rot="0" flipV="0" flipH="0">
              <a:off x="3086100" y="9296400"/>
              <a:ext cx="50800" cy="1511300"/>
            </a:xfrm>
            <a:prstGeom prst="rect">
              <a:avLst/>
            </a:prstGeom>
          </p:spPr>
        </p:pic>
        <p:pic>
          <p:nvPicPr>
            <p:cNvPr id="9020" name="image 9020"/>
            <p:cNvPicPr>
              <a:picLocks noChangeAspect="1"/>
            </p:cNvPicPr>
            <p:nvPr/>
          </p:nvPicPr>
          <p:blipFill>
            <a:blip r:embed="rId9020">
                </a:blip>
            <a:srcRect/>
            <a:stretch>
              <a:fillRect/>
            </a:stretch>
          </p:blipFill>
          <p:spPr>
            <a:xfrm rot="0" flipV="0" flipH="0">
              <a:off x="3683000" y="8978900"/>
              <a:ext cx="1346200" cy="1346200"/>
            </a:xfrm>
            <a:prstGeom prst="rect">
              <a:avLst/>
            </a:prstGeom>
          </p:spPr>
        </p:pic>
        <p:sp>
          <p:nvSpPr>
            <p:cNvPr id="9021" name="Object 9021"/>
            <p:cNvSpPr txBox="1"/>
            <p:nvPr/>
          </p:nvSpPr>
          <p:spPr>
            <a:xfrm>
              <a:off x="3086100" y="10170276"/>
              <a:ext cx="2514600" cy="596900"/>
            </a:xfrm>
            <a:prstGeom prst="rect">
              <a:avLst/>
            </a:prstGeom>
          </p:spPr>
          <p:txBody>
            <a:bodyPr vert="horz" anchor="t" rtlCol="0" anchorCtr="0">
              <a:noAutofit/>
            </a:bodyPr>
            <a:lstStyle/>
            <a:p>
              <a:pPr algn="ctr">
                <a:lnSpc>
                  <a:spcPct val="123333"/>
                </a:lnSpc>
              </a:pPr>
              <a:r>
                <a:rPr sz="3200" i="0" b="1" dirty="0" smtClean="0" lang="zh-CN">
                  <a:solidFill>
                    <a:srgbClr val="333333"/>
                  </a:solidFill>
                  <a:latin typeface="OPPOSans-R"/>
                  <a:ea typeface="OPPOSans-R"/>
                </a:rPr>
                <a:t>聚美优品</a:t>
              </a:r>
              <a:endParaRPr lang="zh-CN" altLang="en-US"/>
            </a:p>
          </p:txBody>
        </p:sp>
        <p:sp>
          <p:nvSpPr>
            <p:cNvPr id="9022" name="Object 9022"/>
            <p:cNvSpPr txBox="1"/>
            <p:nvPr/>
          </p:nvSpPr>
          <p:spPr>
            <a:xfrm>
              <a:off x="1290066" y="9459635"/>
              <a:ext cx="1879600" cy="1092200"/>
            </a:xfrm>
            <a:prstGeom prst="rect">
              <a:avLst/>
            </a:prstGeom>
          </p:spPr>
          <p:txBody>
            <a:bodyPr vert="horz" anchor="t" rtlCol="0" anchorCtr="0">
              <a:noAutofit/>
            </a:bodyPr>
            <a:lstStyle/>
            <a:p>
              <a:pPr algn="ctr">
                <a:lnSpc>
                  <a:spcPct val="102500"/>
                </a:lnSpc>
              </a:pPr>
              <a:r>
                <a:rPr sz="7000" i="0" b="0" dirty="0" smtClean="0" lang="zh-CN">
                  <a:solidFill>
                    <a:srgbClr val="D79480"/>
                  </a:solidFill>
                  <a:latin typeface="OPPOSans-B"/>
                  <a:ea typeface="OPPOSans-B"/>
                </a:rPr>
                <a:t>03</a:t>
              </a:r>
              <a:endParaRPr lang="zh-CN" altLang="en-US"/>
            </a:p>
          </p:txBody>
        </p:sp>
        <p:sp>
          <p:nvSpPr>
            <p:cNvPr id="9023" name="Object 9023"/>
            <p:cNvSpPr txBox="1"/>
            <p:nvPr/>
          </p:nvSpPr>
          <p:spPr>
            <a:xfrm>
              <a:off x="5499100" y="9352915"/>
              <a:ext cx="5969000" cy="13716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化妆品特卖商城，低价位、高折扣的正品化妆品作为聚美优品最大的宣传点。</a:t>
              </a:r>
              <a:endParaRPr lang="zh-CN" altLang="en-US"/>
            </a:p>
          </p:txBody>
        </p:sp>
      </p:grpSp>
      <p:grpSp>
        <p:nvGrpSpPr>
          <p:cNvPr id="9024" name="组合 9024"/>
          <p:cNvGrpSpPr/>
          <p:nvPr/>
        </p:nvGrpSpPr>
        <p:grpSpPr>
          <a:xfrm>
            <a:off x="12726416" y="8978900"/>
            <a:ext cx="10006583" cy="1961515"/>
            <a:chOff x="12726416" y="8978900"/>
            <a:chExt cx="10006583" cy="1961515"/>
          </a:xfrm>
        </p:grpSpPr>
        <p:pic>
          <p:nvPicPr>
            <p:cNvPr id="9025" name="image 9025"/>
            <p:cNvPicPr>
              <a:picLocks noChangeAspect="1"/>
            </p:cNvPicPr>
            <p:nvPr/>
          </p:nvPicPr>
          <p:blipFill>
            <a:blip r:embed="rId9025">
                </a:blip>
            <a:srcRect/>
            <a:stretch>
              <a:fillRect/>
            </a:stretch>
          </p:blipFill>
          <p:spPr>
            <a:xfrm rot="0" flipV="0" flipH="0">
              <a:off x="14528800" y="9296400"/>
              <a:ext cx="38100" cy="1511300"/>
            </a:xfrm>
            <a:prstGeom prst="rect">
              <a:avLst/>
            </a:prstGeom>
          </p:spPr>
        </p:pic>
        <p:pic>
          <p:nvPicPr>
            <p:cNvPr id="9026" name="image 9026"/>
            <p:cNvPicPr>
              <a:picLocks noChangeAspect="1"/>
            </p:cNvPicPr>
            <p:nvPr/>
          </p:nvPicPr>
          <p:blipFill>
            <a:blip r:embed="rId9026">
                </a:blip>
            <a:srcRect/>
            <a:stretch>
              <a:fillRect/>
            </a:stretch>
          </p:blipFill>
          <p:spPr>
            <a:xfrm rot="0" flipV="0" flipH="0">
              <a:off x="15087600" y="8978900"/>
              <a:ext cx="1346200" cy="1346200"/>
            </a:xfrm>
            <a:prstGeom prst="rect">
              <a:avLst/>
            </a:prstGeom>
          </p:spPr>
        </p:pic>
        <p:sp>
          <p:nvSpPr>
            <p:cNvPr id="9027" name="Object 9027"/>
            <p:cNvSpPr txBox="1"/>
            <p:nvPr/>
          </p:nvSpPr>
          <p:spPr>
            <a:xfrm>
              <a:off x="12726416" y="9459635"/>
              <a:ext cx="1879600" cy="1092200"/>
            </a:xfrm>
            <a:prstGeom prst="rect">
              <a:avLst/>
            </a:prstGeom>
          </p:spPr>
          <p:txBody>
            <a:bodyPr vert="horz" anchor="t" rtlCol="0" anchorCtr="0">
              <a:noAutofit/>
            </a:bodyPr>
            <a:lstStyle/>
            <a:p>
              <a:pPr algn="ctr">
                <a:lnSpc>
                  <a:spcPct val="102500"/>
                </a:lnSpc>
              </a:pPr>
              <a:r>
                <a:rPr sz="7000" i="0" b="0" dirty="0" smtClean="0" lang="zh-CN">
                  <a:solidFill>
                    <a:srgbClr val="D79480"/>
                  </a:solidFill>
                  <a:latin typeface="OPPOSans-B"/>
                  <a:ea typeface="OPPOSans-B"/>
                </a:rPr>
                <a:t>04</a:t>
              </a:r>
              <a:endParaRPr lang="zh-CN" altLang="en-US"/>
            </a:p>
          </p:txBody>
        </p:sp>
        <p:sp>
          <p:nvSpPr>
            <p:cNvPr id="9028" name="Object 9028"/>
            <p:cNvSpPr txBox="1"/>
            <p:nvPr/>
          </p:nvSpPr>
          <p:spPr>
            <a:xfrm>
              <a:off x="16941800" y="9492615"/>
              <a:ext cx="5943600" cy="13716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是面向年轻用户的礼物推荐APP，致力于为用户送出完美礼物的礼物电商。</a:t>
              </a:r>
              <a:endParaRPr lang="zh-CN" altLang="en-US"/>
            </a:p>
          </p:txBody>
        </p:sp>
        <p:sp>
          <p:nvSpPr>
            <p:cNvPr id="9029" name="Object 9029"/>
            <p:cNvSpPr txBox="1"/>
            <p:nvPr/>
          </p:nvSpPr>
          <p:spPr>
            <a:xfrm>
              <a:off x="14528800" y="10160706"/>
              <a:ext cx="2514600" cy="596900"/>
            </a:xfrm>
            <a:prstGeom prst="rect">
              <a:avLst/>
            </a:prstGeom>
          </p:spPr>
          <p:txBody>
            <a:bodyPr vert="horz" anchor="t" rtlCol="0" anchorCtr="0">
              <a:noAutofit/>
            </a:bodyPr>
            <a:lstStyle/>
            <a:p>
              <a:pPr algn="ctr">
                <a:lnSpc>
                  <a:spcPct val="123333"/>
                </a:lnSpc>
              </a:pPr>
              <a:r>
                <a:rPr sz="3200" i="0" b="1" dirty="0" smtClean="0" lang="zh-CN">
                  <a:solidFill>
                    <a:srgbClr val="333333"/>
                  </a:solidFill>
                  <a:latin typeface="OPPOSans-R"/>
                  <a:ea typeface="OPPOSans-R"/>
                </a:rPr>
                <a:t>礼物说</a:t>
              </a:r>
              <a:endParaRPr lang="zh-CN" alt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2020-12-02T14:51:51.860Z</dcterms:created>
  <dcterms:modified xsi:type="dcterms:W3CDTF">2020-12-02T14:51:51.860Z</dcterms:modified>
</cp:coreProperties>
</file>